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handoutMasterIdLst>
    <p:handoutMasterId r:id="rId47"/>
  </p:handoutMasterIdLst>
  <p:sldIdLst>
    <p:sldId id="256" r:id="rId2"/>
    <p:sldId id="314" r:id="rId3"/>
    <p:sldId id="325" r:id="rId4"/>
    <p:sldId id="257" r:id="rId5"/>
    <p:sldId id="335" r:id="rId6"/>
    <p:sldId id="264" r:id="rId7"/>
    <p:sldId id="357" r:id="rId8"/>
    <p:sldId id="358" r:id="rId9"/>
    <p:sldId id="359" r:id="rId10"/>
    <p:sldId id="340" r:id="rId11"/>
    <p:sldId id="360" r:id="rId12"/>
    <p:sldId id="361" r:id="rId13"/>
    <p:sldId id="362" r:id="rId14"/>
    <p:sldId id="364" r:id="rId15"/>
    <p:sldId id="409" r:id="rId16"/>
    <p:sldId id="328" r:id="rId17"/>
    <p:sldId id="412" r:id="rId18"/>
    <p:sldId id="411" r:id="rId19"/>
    <p:sldId id="343" r:id="rId20"/>
    <p:sldId id="349" r:id="rId21"/>
    <p:sldId id="275" r:id="rId22"/>
    <p:sldId id="350" r:id="rId23"/>
    <p:sldId id="414" r:id="rId24"/>
    <p:sldId id="351" r:id="rId25"/>
    <p:sldId id="417" r:id="rId26"/>
    <p:sldId id="333" r:id="rId27"/>
    <p:sldId id="418" r:id="rId28"/>
    <p:sldId id="352" r:id="rId29"/>
    <p:sldId id="419" r:id="rId30"/>
    <p:sldId id="356" r:id="rId31"/>
    <p:sldId id="354" r:id="rId32"/>
    <p:sldId id="309" r:id="rId33"/>
    <p:sldId id="422" r:id="rId34"/>
    <p:sldId id="413" r:id="rId35"/>
    <p:sldId id="298" r:id="rId36"/>
    <p:sldId id="363" r:id="rId37"/>
    <p:sldId id="324" r:id="rId38"/>
    <p:sldId id="306" r:id="rId39"/>
    <p:sldId id="305" r:id="rId40"/>
    <p:sldId id="299" r:id="rId41"/>
    <p:sldId id="304" r:id="rId42"/>
    <p:sldId id="338" r:id="rId43"/>
    <p:sldId id="420" r:id="rId44"/>
    <p:sldId id="421" r:id="rId45"/>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68" autoAdjust="0"/>
    <p:restoredTop sz="71671" autoAdjust="0"/>
  </p:normalViewPr>
  <p:slideViewPr>
    <p:cSldViewPr snapToGrid="0">
      <p:cViewPr varScale="1">
        <p:scale>
          <a:sx n="79" d="100"/>
          <a:sy n="79" d="100"/>
        </p:scale>
        <p:origin x="1866"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21/04/2024</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21/04/2024</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artacampinas.com.br/2020/04/faculdade-particular-usa-robo-para-corrigir-provas-e-dar-nota-aos-alunos/"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www.correiobraziliense.com.br/app/noticia/ciencia-e-saude/2020/08/04/interna_ciencia_saude,878353/inteligencia-artificial-ajuda-em-diagnostico-da-covid-19-no-brasil.shtml" TargetMode="External"/><Relationship Id="rId5" Type="http://schemas.openxmlformats.org/officeDocument/2006/relationships/hyperlink" Target="https://eos.org/opinions/artificial-intelligence-may-be-key-to-better-weather-forecasts" TargetMode="External"/><Relationship Id="rId4" Type="http://schemas.openxmlformats.org/officeDocument/2006/relationships/hyperlink" Target="https://www.ibm.com/analytics/fraud-prediction"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rive.google.com/drive/folders/1IyIIMu1w6POBhrVnw11yqXXy6BjC439j?usp=sharing"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rxiv.org/ftp/arxiv/papers/1909/1909.11315.pdf"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imdb.com/title/tt0084787/"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www.imdb.com/title/tt0182789/"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imdb.com/title/tt0084787/"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www.imdb.com/title/tt0182789/"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indent="0">
              <a:buFont typeface="Arial" panose="020B0604020202020204" pitchFamily="34" charset="0"/>
              <a:buNone/>
            </a:pPr>
            <a:r>
              <a:rPr lang="pt-BR" sz="1200" dirty="0"/>
              <a:t>Foco do curso: estudo dos principais algoritmos de </a:t>
            </a:r>
            <a:r>
              <a:rPr lang="pt-BR" sz="1200" b="1" i="1" dirty="0"/>
              <a:t>Aprendizado de Máquina</a:t>
            </a:r>
            <a:r>
              <a:rPr lang="pt-BR" sz="1200" dirty="0"/>
              <a:t>. Por quê?</a:t>
            </a:r>
          </a:p>
          <a:p>
            <a:pPr marL="628650" lvl="1" indent="-171450">
              <a:buFont typeface="Arial" panose="020B0604020202020204" pitchFamily="34" charset="0"/>
              <a:buChar char="•"/>
            </a:pPr>
            <a:r>
              <a:rPr lang="pt-BR" sz="1200" dirty="0"/>
              <a:t>ML oferece ferramentas importantes para a solução eficiente de vários problemas em várias</a:t>
            </a:r>
            <a:r>
              <a:rPr lang="pt-BR" sz="1200" baseline="0" dirty="0"/>
              <a:t> áreas do conhecimento.</a:t>
            </a:r>
          </a:p>
          <a:p>
            <a:pPr marL="457200" lvl="1" indent="0">
              <a:buFont typeface="Arial" panose="020B0604020202020204" pitchFamily="34" charset="0"/>
              <a:buNone/>
            </a:pPr>
            <a:endParaRPr lang="pt-BR"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ML is a learning technique where machines </a:t>
            </a:r>
            <a:r>
              <a:rPr lang="en-US" sz="1200" i="1" dirty="0"/>
              <a:t>learn</a:t>
            </a:r>
            <a:r>
              <a:rPr lang="en-US" sz="1200" dirty="0"/>
              <a:t> from huge data sets.</a:t>
            </a:r>
          </a:p>
          <a:p>
            <a:endParaRPr lang="pt-BR" sz="1200" b="0" i="0" dirty="0"/>
          </a:p>
          <a:p>
            <a:r>
              <a:rPr lang="en-US" sz="1200" dirty="0"/>
              <a:t>Weak AI is the form of AI where programs are developed to perform specific tasks, for instance, Machine learning, Planning, Computer vision, etc.</a:t>
            </a:r>
          </a:p>
          <a:p>
            <a:endParaRPr lang="en-US" sz="1200" dirty="0"/>
          </a:p>
          <a:p>
            <a:endParaRPr lang="en-US" sz="1200" dirty="0"/>
          </a:p>
          <a:p>
            <a:endParaRPr lang="en-US"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2784744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ML: técnicas e algoritmos orientadas a dados: aprendem automaticamente a partir de grandes volumes de dados.</a:t>
            </a:r>
          </a:p>
          <a:p>
            <a:endParaRPr lang="en-US" sz="1200" b="1" dirty="0"/>
          </a:p>
          <a:p>
            <a:r>
              <a:rPr lang="pt-BR" sz="1200" b="0" dirty="0"/>
              <a:t>O aprendizado de máquina pode ser definido como o processo de </a:t>
            </a:r>
            <a:r>
              <a:rPr lang="pt-BR" sz="1200" b="1" dirty="0"/>
              <a:t>induzir</a:t>
            </a:r>
            <a:r>
              <a:rPr lang="pt-BR" sz="1200" b="0" dirty="0"/>
              <a:t> inteligência em uma</a:t>
            </a:r>
            <a:r>
              <a:rPr lang="pt-BR" sz="1200" b="0" baseline="0" dirty="0"/>
              <a:t> </a:t>
            </a:r>
            <a:r>
              <a:rPr lang="pt-BR" sz="1200" b="0" dirty="0"/>
              <a:t>máquina </a:t>
            </a:r>
            <a:r>
              <a:rPr lang="pt-BR" sz="1200" b="1" dirty="0"/>
              <a:t>sem que ela</a:t>
            </a:r>
            <a:r>
              <a:rPr lang="pt-BR" sz="1200" b="1" baseline="0" dirty="0"/>
              <a:t> seja explicitamente</a:t>
            </a:r>
            <a:r>
              <a:rPr lang="pt-BR" sz="1200" b="1" dirty="0"/>
              <a:t> programada</a:t>
            </a:r>
            <a:r>
              <a:rPr lang="pt-BR" sz="1200" b="0" dirty="0"/>
              <a:t>.</a:t>
            </a:r>
            <a:endParaRPr lang="en-US" sz="1200" b="0" dirty="0"/>
          </a:p>
          <a:p>
            <a:endParaRPr lang="en-US" sz="1200" b="1" dirty="0"/>
          </a:p>
          <a:p>
            <a:r>
              <a:rPr lang="pt-BR" sz="1200" b="0" dirty="0"/>
              <a:t>Por exemplo, o filtro de spam do </a:t>
            </a:r>
            <a:r>
              <a:rPr lang="pt-BR" sz="1200" b="0" dirty="0" err="1"/>
              <a:t>gmail</a:t>
            </a:r>
            <a:r>
              <a:rPr lang="pt-BR" sz="1200" b="0" dirty="0"/>
              <a:t> utiliza aprendizado de máquina para aprender se</a:t>
            </a:r>
            <a:r>
              <a:rPr lang="pt-BR" sz="1200" b="0" baseline="0" dirty="0"/>
              <a:t> um email é </a:t>
            </a:r>
            <a:r>
              <a:rPr lang="pt-BR" sz="1200" b="0" dirty="0"/>
              <a:t>spam</a:t>
            </a:r>
            <a:r>
              <a:rPr lang="pt-BR" sz="1200" b="0" baseline="0" dirty="0"/>
              <a:t> </a:t>
            </a:r>
            <a:r>
              <a:rPr lang="pt-BR" sz="1200" b="0" dirty="0"/>
              <a:t>(por exemplo, sinalizados por usuários) e exemplos de </a:t>
            </a:r>
            <a:r>
              <a:rPr lang="pt-BR" sz="1200" b="0" dirty="0" err="1"/>
              <a:t>emails</a:t>
            </a:r>
            <a:r>
              <a:rPr lang="pt-BR" sz="1200" b="0" dirty="0"/>
              <a:t> regulares (não spam, também chamados de “</a:t>
            </a:r>
            <a:r>
              <a:rPr lang="pt-BR" sz="1200" b="0" dirty="0" err="1"/>
              <a:t>ham</a:t>
            </a:r>
            <a:r>
              <a:rPr lang="pt-BR" sz="1200" b="0" dirty="0"/>
              <a:t>"). </a:t>
            </a:r>
          </a:p>
          <a:p>
            <a:endParaRPr lang="pt-BR" sz="1200" b="0" dirty="0"/>
          </a:p>
          <a:p>
            <a:r>
              <a:rPr lang="pt-BR" sz="1200" b="0" dirty="0"/>
              <a:t>Os exemplos que o modelo usa para aprender são chamados de </a:t>
            </a:r>
            <a:r>
              <a:rPr lang="pt-BR" sz="1200" b="1" dirty="0"/>
              <a:t>conjunto de treinamento</a:t>
            </a:r>
            <a:r>
              <a:rPr lang="pt-BR" sz="1200" b="0" dirty="0"/>
              <a:t>. Cada </a:t>
            </a:r>
            <a:r>
              <a:rPr lang="pt-BR" sz="1200" b="1" dirty="0"/>
              <a:t>exemplo de treinamento </a:t>
            </a:r>
            <a:r>
              <a:rPr lang="pt-BR" sz="1200" b="0" dirty="0"/>
              <a:t>é chamado de </a:t>
            </a:r>
            <a:r>
              <a:rPr lang="pt-BR" sz="1200" b="1" dirty="0"/>
              <a:t>instância de treinamento </a:t>
            </a:r>
            <a:r>
              <a:rPr lang="pt-BR" sz="1200" b="0" dirty="0"/>
              <a:t>(ou amostra).</a:t>
            </a:r>
          </a:p>
          <a:p>
            <a:endParaRPr lang="pt-BR" sz="1200" b="0" dirty="0"/>
          </a:p>
          <a:p>
            <a:r>
              <a:rPr lang="pt-BR" sz="1200" b="0" dirty="0"/>
              <a:t>Induzir conhecimento através da apresentação de experiências prévias.</a:t>
            </a:r>
          </a:p>
          <a:p>
            <a:endParaRPr lang="pt-BR"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Induzir</a:t>
            </a:r>
            <a:r>
              <a:rPr lang="pt-BR" dirty="0"/>
              <a:t> conhecimento através de experiências prévias.</a:t>
            </a:r>
          </a:p>
          <a:p>
            <a:endParaRPr lang="en-US" sz="1200" b="0" dirty="0"/>
          </a:p>
          <a:p>
            <a:endParaRPr lang="pt-BR" dirty="0"/>
          </a:p>
          <a:p>
            <a:r>
              <a:rPr lang="pt-BR" dirty="0"/>
              <a:t>Através de experiências prévias, induz-se</a:t>
            </a:r>
            <a:r>
              <a:rPr lang="pt-BR" baseline="0" dirty="0"/>
              <a:t> conhecimento nas máquinas</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3353594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Através de treinamento com o conjunto de</a:t>
            </a:r>
            <a:r>
              <a:rPr lang="pt-BR" baseline="0" dirty="0"/>
              <a:t> dados</a:t>
            </a:r>
            <a:r>
              <a:rPr lang="pt-BR" dirty="0"/>
              <a:t>, o algoritmo de ML aprende um modelo que reproduz os resultados esperados e generaliza para entradas não vistas durante o treinamento.</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639208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Através de treinamento com o conjunto de</a:t>
            </a:r>
            <a:r>
              <a:rPr lang="pt-BR" baseline="0" dirty="0"/>
              <a:t> dados</a:t>
            </a:r>
            <a:r>
              <a:rPr lang="pt-BR" dirty="0"/>
              <a:t>, o algoritmo de ML aprende um modelo que reproduz os resultados esperados e generaliza para entradas não vistas durante o treinamento.</a:t>
            </a:r>
          </a:p>
          <a:p>
            <a:endParaRPr lang="pt-BR" dirty="0"/>
          </a:p>
          <a:p>
            <a:r>
              <a:rPr lang="pt-BR" dirty="0"/>
              <a:t>Então, em vez de você tentar descobrir as regras que agem sobre os dados para lhe dar uma resposta, e se você fizer o contrário e fornecer as respostas com os dados e tiver um computador que pode descobrir as regras que irão combiná-los juntos?</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303382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No contexto de aprendizado de máquina, a generalização refere-se à capacidade de um modelo treinado em um conjunto de dados específico de realizar predições precisas e acuradas em dados que nunca foram vistos durante o processo de treinamento.</a:t>
            </a:r>
          </a:p>
          <a:p>
            <a:pPr algn="l"/>
            <a:r>
              <a:rPr lang="pt-BR" b="0" i="0" dirty="0">
                <a:solidFill>
                  <a:srgbClr val="374151"/>
                </a:solidFill>
                <a:effectLst/>
                <a:latin typeface="Söhne"/>
              </a:rPr>
              <a:t>Quando um modelo é treinado em um conjunto de dados, ele busca aprender padrões e regras que governam os relacionamentos entre as entradas e as saídas desse conjunto. A generalização ocorre quando o modelo consegue aplicar esse conhecimento aprendido para fazer predições em novos dados que não foram usados durante o treinamento. Em outras palavras, um modelo generalizado é capaz de "generalizar" o conhecimento adquirido com o conjunto de treinamento para realizar previsões precisas em situações desconhecidas.</a:t>
            </a:r>
          </a:p>
          <a:p>
            <a:pPr algn="l"/>
            <a:r>
              <a:rPr lang="pt-BR" b="0" i="0" dirty="0">
                <a:solidFill>
                  <a:srgbClr val="374151"/>
                </a:solidFill>
                <a:effectLst/>
                <a:latin typeface="Söhne"/>
              </a:rPr>
              <a:t>A generalização é um aspecto crítico do aprendizado de máquina, pois o objetivo é que o modelo seja capaz de lidar efetivamente com dados do mundo real, que podem ser diferentes ou conter variações em relação ao conjunto de treinamento. Um modelo que generaliza bem evita problemas de </a:t>
            </a:r>
            <a:r>
              <a:rPr lang="pt-BR" b="0" i="0" dirty="0" err="1">
                <a:solidFill>
                  <a:srgbClr val="374151"/>
                </a:solidFill>
                <a:effectLst/>
                <a:latin typeface="Söhne"/>
              </a:rPr>
              <a:t>superajuste</a:t>
            </a:r>
            <a:r>
              <a:rPr lang="pt-BR" b="0" i="0" dirty="0">
                <a:solidFill>
                  <a:srgbClr val="374151"/>
                </a:solidFill>
                <a:effectLst/>
                <a:latin typeface="Söhne"/>
              </a:rPr>
              <a:t> (</a:t>
            </a:r>
            <a:r>
              <a:rPr lang="pt-BR" b="0" i="0" dirty="0" err="1">
                <a:solidFill>
                  <a:srgbClr val="374151"/>
                </a:solidFill>
                <a:effectLst/>
                <a:latin typeface="Söhne"/>
              </a:rPr>
              <a:t>overfitting</a:t>
            </a:r>
            <a:r>
              <a:rPr lang="pt-BR" b="0" i="0" dirty="0">
                <a:solidFill>
                  <a:srgbClr val="374151"/>
                </a:solidFill>
                <a:effectLst/>
                <a:latin typeface="Söhne"/>
              </a:rPr>
              <a:t>), onde ele se torna muito específico para o conjunto de treinamento e tem um desempenho inferior em novos dados, ou problemas de </a:t>
            </a:r>
            <a:r>
              <a:rPr lang="pt-BR" b="0" i="0" dirty="0" err="1">
                <a:solidFill>
                  <a:srgbClr val="374151"/>
                </a:solidFill>
                <a:effectLst/>
                <a:latin typeface="Söhne"/>
              </a:rPr>
              <a:t>subajuste</a:t>
            </a:r>
            <a:r>
              <a:rPr lang="pt-BR" b="0" i="0" dirty="0">
                <a:solidFill>
                  <a:srgbClr val="374151"/>
                </a:solidFill>
                <a:effectLst/>
                <a:latin typeface="Söhne"/>
              </a:rPr>
              <a:t> (</a:t>
            </a:r>
            <a:r>
              <a:rPr lang="pt-BR" b="0" i="0" dirty="0" err="1">
                <a:solidFill>
                  <a:srgbClr val="374151"/>
                </a:solidFill>
                <a:effectLst/>
                <a:latin typeface="Söhne"/>
              </a:rPr>
              <a:t>underfitting</a:t>
            </a:r>
            <a:r>
              <a:rPr lang="pt-BR" b="0" i="0" dirty="0">
                <a:solidFill>
                  <a:srgbClr val="374151"/>
                </a:solidFill>
                <a:effectLst/>
                <a:latin typeface="Söhne"/>
              </a:rPr>
              <a:t>), onde ele não captura adequadamente os padrões do conjunto de treinamento e também não tem um desempenho satisfatório em novos dados.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1829632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Recomendação de produtos: IA extrai conhecimento através do comportamento dos clientes e com isso consegue recomendar produtos específicos/customizados para os clientes.</a:t>
            </a:r>
          </a:p>
          <a:p>
            <a:endParaRPr lang="pt-BR" sz="1200" dirty="0"/>
          </a:p>
          <a:p>
            <a:r>
              <a:rPr lang="pt-BR" sz="1200" dirty="0"/>
              <a:t>“Faculdade particular usa robô para corrigir provas e dar nota aos alunos”, </a:t>
            </a:r>
            <a:r>
              <a:rPr lang="pt-BR" sz="1200" dirty="0">
                <a:hlinkClick r:id="rId3"/>
              </a:rPr>
              <a:t>https://cartacampinas.com.br/2020/04/faculdade-particular-usa-robo-para-corrigir-provas-e-dar-nota-aos-alunos/</a:t>
            </a:r>
            <a:endParaRPr lang="pt-BR" sz="1200" dirty="0"/>
          </a:p>
          <a:p>
            <a:endParaRPr lang="pt-BR" sz="1200" dirty="0"/>
          </a:p>
          <a:p>
            <a:r>
              <a:rPr lang="pt-BR" sz="1200" dirty="0"/>
              <a:t>“</a:t>
            </a:r>
            <a:r>
              <a:rPr lang="en-US" sz="1200" dirty="0"/>
              <a:t>Artificial Intelligence May Be Key to Better Weather Forecasts</a:t>
            </a:r>
            <a:r>
              <a:rPr lang="pt-BR" sz="1200" dirty="0"/>
              <a:t>”, https://eos.org/opinions/artificial-intelligence-may-be-key-to-better-we</a:t>
            </a:r>
          </a:p>
          <a:p>
            <a:endParaRPr lang="pt-BR" sz="1200" dirty="0"/>
          </a:p>
          <a:p>
            <a:r>
              <a:rPr lang="pt-BR" sz="1200" dirty="0"/>
              <a:t>“</a:t>
            </a:r>
            <a:r>
              <a:rPr lang="en-US" sz="1200" dirty="0"/>
              <a:t>AI improves fraud detection, prediction and prevention</a:t>
            </a:r>
            <a:r>
              <a:rPr lang="pt-BR" sz="1200" dirty="0"/>
              <a:t>”,</a:t>
            </a:r>
            <a:r>
              <a:rPr lang="pt-BR" sz="1200" baseline="0" dirty="0"/>
              <a:t> </a:t>
            </a:r>
            <a:r>
              <a:rPr lang="pt-BR" sz="1200" dirty="0">
                <a:hlinkClick r:id="rId4"/>
              </a:rPr>
              <a:t>https://www.ibm.com/analytics/fraud-prediction</a:t>
            </a:r>
            <a:r>
              <a:rPr lang="pt-BR" sz="1200" dirty="0">
                <a:hlinkClick r:id="rId5"/>
              </a:rPr>
              <a:t>ather-forecasts</a:t>
            </a:r>
            <a:endParaRPr lang="pt-BR" sz="1200" dirty="0"/>
          </a:p>
          <a:p>
            <a:endParaRPr lang="pt-BR" sz="1200" dirty="0"/>
          </a:p>
          <a:p>
            <a:r>
              <a:rPr lang="pt-BR" sz="1200" dirty="0"/>
              <a:t>“Inteligência artificial ajuda em diagnóstico da covid-19 no Brasil”, </a:t>
            </a:r>
            <a:r>
              <a:rPr lang="pt-BR" sz="1200" dirty="0">
                <a:hlinkClick r:id="rId6"/>
              </a:rPr>
              <a:t>https://www.correiobraziliense.com.br/app/noticia/ciencia-e-saude/2020/08/04/interna_ciencia_saude,878353/inteligencia-artificial-ajuda-em-diagnostico-da-covid-19-no-brasil.shtml</a:t>
            </a:r>
            <a:endParaRPr lang="nl-BE" sz="1200" dirty="0"/>
          </a:p>
          <a:p>
            <a:endParaRPr lang="pt-BR"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3991930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Estamos vivendo na era da informação. Nessa era, um volume sem precedentes de dados (de </a:t>
            </a:r>
            <a:r>
              <a:rPr lang="pt-BR" sz="1200" dirty="0" err="1"/>
              <a:t>tera</a:t>
            </a:r>
            <a:r>
              <a:rPr lang="pt-BR" sz="1200" dirty="0"/>
              <a:t> a </a:t>
            </a:r>
            <a:r>
              <a:rPr lang="pt-BR" sz="1200" dirty="0" err="1"/>
              <a:t>petabytes</a:t>
            </a:r>
            <a:r>
              <a:rPr lang="pt-BR" sz="1200" dirty="0"/>
              <a:t>) está disponível, impossibilitando sua análise por nós seres humanos. Porém, para modelos de ML, quanto mais dados melhor será o aprendizado.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Hoje em dia, dados são preciosíssimos e a extração de novas informações (úteis) vale ouro.</a:t>
            </a:r>
            <a:endParaRPr lang="pt-BR" sz="1200" dirty="0"/>
          </a:p>
          <a:p>
            <a:r>
              <a:rPr lang="pt-BR" sz="1200" dirty="0"/>
              <a:t>Surgimento de recursos computacionais poderosos tais como </a:t>
            </a:r>
            <a:r>
              <a:rPr lang="pt-BR" sz="1200" dirty="0" err="1"/>
              <a:t>GPUs</a:t>
            </a:r>
            <a:r>
              <a:rPr lang="pt-BR" sz="1200" dirty="0"/>
              <a:t>, </a:t>
            </a:r>
            <a:r>
              <a:rPr lang="pt-BR" sz="1200" dirty="0" err="1"/>
              <a:t>FPGAs</a:t>
            </a:r>
            <a:r>
              <a:rPr lang="pt-BR" sz="1200" dirty="0"/>
              <a:t>, </a:t>
            </a:r>
            <a:r>
              <a:rPr lang="pt-BR" sz="1200" dirty="0" err="1"/>
              <a:t>CPUs</a:t>
            </a:r>
            <a:r>
              <a:rPr lang="pt-BR" sz="1200" dirty="0"/>
              <a:t> com múltiplos cores.</a:t>
            </a:r>
          </a:p>
          <a:p>
            <a:r>
              <a:rPr lang="pt-BR" sz="1200" dirty="0"/>
              <a:t>Surgimento de novas estratégias de treinamento (i.e., aprendizagem).</a:t>
            </a:r>
          </a:p>
          <a:p>
            <a:r>
              <a:rPr lang="pt-BR" sz="1200" dirty="0"/>
              <a:t>Existência de frameworks e bibliotecas que facilitam o desenvolvimento de soluções com ML.</a:t>
            </a:r>
          </a:p>
          <a:p>
            <a:endParaRPr lang="pt-BR" sz="1200" dirty="0"/>
          </a:p>
          <a:p>
            <a:r>
              <a:rPr lang="pt-BR" sz="1200" b="1" dirty="0"/>
              <a:t>TensorFlow</a:t>
            </a:r>
            <a:r>
              <a:rPr lang="pt-BR" sz="1200" dirty="0"/>
              <a:t> é uma biblioteca de software livre e de código aberto para fluxo de dados e programação diferenciável. É uma biblioteca matemática simbólica e também é usada para aplicativos de aprendizado de máquina, como redes neurais.</a:t>
            </a:r>
          </a:p>
          <a:p>
            <a:endParaRPr lang="pt-BR" sz="1200" dirty="0"/>
          </a:p>
          <a:p>
            <a:r>
              <a:rPr lang="pt-BR" sz="1200" b="1" dirty="0" err="1"/>
              <a:t>Theano</a:t>
            </a:r>
            <a:r>
              <a:rPr lang="pt-BR" sz="1200" dirty="0"/>
              <a:t> é uma biblioteca de computação científica. Foi desenvolvido pela </a:t>
            </a:r>
            <a:r>
              <a:rPr lang="pt-BR" sz="1200" dirty="0" err="1"/>
              <a:t>Université</a:t>
            </a:r>
            <a:r>
              <a:rPr lang="pt-BR" sz="1200" dirty="0"/>
              <a:t> de Montréal e está disponível desde 2007.</a:t>
            </a:r>
          </a:p>
          <a:p>
            <a:endParaRPr lang="pt-BR" sz="1200" dirty="0"/>
          </a:p>
          <a:p>
            <a:r>
              <a:rPr lang="pt-BR" sz="1200" b="1" dirty="0" err="1"/>
              <a:t>PyTorch</a:t>
            </a:r>
            <a:r>
              <a:rPr lang="pt-BR" sz="1200" dirty="0"/>
              <a:t> é uma biblioteca de aprendizado de máquina de código aberto baseada na biblioteca </a:t>
            </a:r>
            <a:r>
              <a:rPr lang="pt-BR" sz="1200" dirty="0" err="1"/>
              <a:t>Torch</a:t>
            </a:r>
            <a:r>
              <a:rPr lang="pt-BR" sz="1200" baseline="0" dirty="0"/>
              <a:t> </a:t>
            </a:r>
            <a:r>
              <a:rPr lang="pt-BR" sz="1200" dirty="0"/>
              <a:t>usada</a:t>
            </a:r>
            <a:r>
              <a:rPr lang="pt-BR" sz="1200" baseline="0" dirty="0"/>
              <a:t> em aplicações de </a:t>
            </a:r>
            <a:r>
              <a:rPr lang="pt-BR" sz="1200" dirty="0"/>
              <a:t>visão computacional e processamento de linguagem natural.</a:t>
            </a:r>
          </a:p>
          <a:p>
            <a:endParaRPr lang="pt-BR" sz="1200" dirty="0"/>
          </a:p>
          <a:p>
            <a:r>
              <a:rPr lang="pt-BR" sz="1200" b="1" dirty="0" err="1"/>
              <a:t>Scikit-learn</a:t>
            </a:r>
            <a:r>
              <a:rPr lang="pt-BR" sz="1200" dirty="0"/>
              <a:t> é uma biblioteca de aprendizado de máquina de software livre para a linguagem de programação Python.</a:t>
            </a:r>
          </a:p>
          <a:p>
            <a:endParaRPr lang="pt-BR" sz="1200" dirty="0"/>
          </a:p>
          <a:p>
            <a:r>
              <a:rPr lang="pt-BR" sz="1200" b="1" dirty="0"/>
              <a:t>Keras</a:t>
            </a:r>
            <a:r>
              <a:rPr lang="pt-BR" sz="1200" dirty="0"/>
              <a:t> é uma biblioteca de rede neural de código aberto escrita em Python. É capaz de rodar sobre TensorFlow, Microsoft </a:t>
            </a:r>
            <a:r>
              <a:rPr lang="pt-BR" sz="1200" dirty="0" err="1"/>
              <a:t>Cognitive</a:t>
            </a:r>
            <a:r>
              <a:rPr lang="pt-BR" sz="1200" dirty="0"/>
              <a:t> Toolkit, R, </a:t>
            </a:r>
            <a:r>
              <a:rPr lang="pt-BR" sz="1200" dirty="0" err="1"/>
              <a:t>Theano</a:t>
            </a:r>
            <a:r>
              <a:rPr lang="pt-BR" sz="1200" dirty="0"/>
              <a:t> ou </a:t>
            </a:r>
            <a:r>
              <a:rPr lang="pt-BR" sz="1200" dirty="0" err="1"/>
              <a:t>PlaidML</a:t>
            </a:r>
            <a:r>
              <a:rPr lang="pt-BR" sz="1200" dirty="0"/>
              <a:t>. Keras foi projetado para permitir experimentação rápida com redes neurais profundas, ele se concentra em ser fácil de usar, modular e extensível.</a:t>
            </a:r>
          </a:p>
          <a:p>
            <a:endParaRPr lang="pt-BR" sz="1200" dirty="0"/>
          </a:p>
          <a:p>
            <a:r>
              <a:rPr lang="pt-BR" sz="1200" b="1" dirty="0"/>
              <a:t>Pandas</a:t>
            </a:r>
            <a:r>
              <a:rPr lang="pt-BR" sz="1200" dirty="0"/>
              <a:t> é uma biblioteca de código aberto criada para a linguagem de programação Python para manipulação e análise de dados. Em particular, oferece estruturas e operações de dados para manipulação de tabelas e séries temporais.</a:t>
            </a:r>
          </a:p>
          <a:p>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38703392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Os algortimos de ML podem ser agrupados de acordo com o tipo de aprendizado que</a:t>
            </a:r>
            <a:r>
              <a:rPr lang="nl-BE" baseline="0" dirty="0"/>
              <a:t> realizam:</a:t>
            </a:r>
          </a:p>
          <a:p>
            <a:r>
              <a:rPr lang="pt-BR" sz="2800" dirty="0"/>
              <a:t>Supervisionado</a:t>
            </a:r>
          </a:p>
          <a:p>
            <a:r>
              <a:rPr lang="pt-BR" sz="2800" dirty="0"/>
              <a:t>Não-Supervisionado</a:t>
            </a:r>
          </a:p>
          <a:p>
            <a:r>
              <a:rPr lang="pt-BR" sz="2800" dirty="0"/>
              <a:t>Semi-Supervisionado</a:t>
            </a:r>
          </a:p>
          <a:p>
            <a:r>
              <a:rPr lang="pt-BR" sz="2800" dirty="0"/>
              <a:t>Por Reforço</a:t>
            </a:r>
          </a:p>
          <a:p>
            <a:r>
              <a:rPr lang="pt-BR" sz="2800" dirty="0" err="1"/>
              <a:t>Metaheurístico</a:t>
            </a:r>
            <a:endParaRPr lang="pt-BR" sz="2800" dirty="0"/>
          </a:p>
          <a:p>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852526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dirty="0"/>
              <a:t>Aprendizado supervisionado é o processo de aprendizado quando a</a:t>
            </a:r>
            <a:r>
              <a:rPr lang="pt-BR" sz="1200" baseline="0" dirty="0"/>
              <a:t> máquina </a:t>
            </a:r>
            <a:r>
              <a:rPr lang="pt-BR" sz="1200" dirty="0"/>
              <a:t>sabe o que aprender, ou seja, os </a:t>
            </a:r>
            <a:r>
              <a:rPr lang="pt-BR" sz="1200" b="1" i="1" dirty="0"/>
              <a:t>rótulos</a:t>
            </a:r>
            <a:r>
              <a:rPr lang="pt-BR" sz="1200" dirty="0"/>
              <a:t> são o que a máquina deve aprender.</a:t>
            </a:r>
          </a:p>
          <a:p>
            <a:pPr marL="171450" indent="-171450">
              <a:buFont typeface="Arial" panose="020B0604020202020204" pitchFamily="34" charset="0"/>
              <a:buChar char="•"/>
            </a:pPr>
            <a:r>
              <a:rPr lang="pt-BR" sz="1200" dirty="0"/>
              <a:t>No </a:t>
            </a:r>
            <a:r>
              <a:rPr lang="pt-BR" sz="1200" b="1" dirty="0"/>
              <a:t>aprendizado supervisionado</a:t>
            </a:r>
            <a:r>
              <a:rPr lang="pt-BR" sz="1200" dirty="0"/>
              <a:t>, os dados de treinamento que você alimenta para o algoritmo incluem as soluções desejadas, chamadas de rótulos</a:t>
            </a:r>
            <a:endParaRPr lang="pt-BR" sz="1200" dirty="0">
              <a:cs typeface="Calibri"/>
            </a:endParaRPr>
          </a:p>
          <a:p>
            <a:pPr marL="171450" indent="-171450">
              <a:buFont typeface="Arial" panose="020B0604020202020204" pitchFamily="34" charset="0"/>
              <a:buChar char="•"/>
            </a:pPr>
            <a:r>
              <a:rPr lang="pt-BR" sz="1200" dirty="0"/>
              <a:t>Por exemplo, a algoritmo de ML do filtro de spam, tem como entrada o email (</a:t>
            </a:r>
            <a:r>
              <a:rPr lang="pt-BR" sz="1200" b="1" dirty="0"/>
              <a:t>atributos</a:t>
            </a:r>
            <a:r>
              <a:rPr lang="pt-BR" sz="1200" dirty="0"/>
              <a:t> são: remetente, assunto, corpo do email, horário recebido) e um </a:t>
            </a:r>
            <a:r>
              <a:rPr lang="pt-BR" sz="1200" b="1" dirty="0"/>
              <a:t>rótulo</a:t>
            </a:r>
            <a:r>
              <a:rPr lang="pt-BR" sz="1200" dirty="0"/>
              <a:t> dizendo se aquele é ou não um spam.</a:t>
            </a:r>
          </a:p>
          <a:p>
            <a:pPr marL="171450" indent="-171450">
              <a:buFont typeface="Arial" panose="020B0604020202020204" pitchFamily="34" charset="0"/>
              <a:buChar char="•"/>
            </a:pPr>
            <a:r>
              <a:rPr lang="pt-BR" sz="1200" dirty="0"/>
              <a:t>Analogia com trabalho, onde você tem alguém supervisionando seu trabalho e dizendo se o que foi feito está ou não correto.</a:t>
            </a:r>
          </a:p>
          <a:p>
            <a:pPr marL="171450" indent="-171450">
              <a:buFont typeface="Arial" panose="020B0604020202020204" pitchFamily="34" charset="0"/>
              <a:buChar char="•"/>
            </a:pPr>
            <a:r>
              <a:rPr lang="pt-BR" sz="1200" dirty="0"/>
              <a:t>Exemplos de </a:t>
            </a:r>
            <a:r>
              <a:rPr lang="pt-BR" sz="1200" b="1" dirty="0"/>
              <a:t>regressão</a:t>
            </a:r>
            <a:r>
              <a:rPr lang="pt-BR" sz="1200" dirty="0"/>
              <a:t>: predição de quando o número de leitos de UTI vão se esgotar devido a uma pandemia, predição do preço de ações, predição do preço de imóveis, no caso de engenharia aproximação da PDF de uma variável aleatória com PDF desconhecida, predição do path-loss.</a:t>
            </a:r>
          </a:p>
          <a:p>
            <a:pPr marL="316188" indent="-316188">
              <a:buFont typeface="Arial" panose="020B0604020202020204" pitchFamily="34" charset="0"/>
              <a:buChar char="•"/>
            </a:pPr>
            <a:endParaRPr lang="pt-BR" sz="1200" u="none"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9694167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dirty="0"/>
              <a:t>Aprendizado supervisionado é o processo de aprendizado quando a</a:t>
            </a:r>
            <a:r>
              <a:rPr lang="pt-BR" sz="1200" baseline="0" dirty="0"/>
              <a:t> máquina </a:t>
            </a:r>
            <a:r>
              <a:rPr lang="pt-BR" sz="1200" dirty="0"/>
              <a:t>sabe o que aprender, ou seja, os </a:t>
            </a:r>
            <a:r>
              <a:rPr lang="pt-BR" sz="1200" b="1" i="1" dirty="0"/>
              <a:t>rótulos</a:t>
            </a:r>
            <a:r>
              <a:rPr lang="pt-BR" sz="1200" dirty="0"/>
              <a:t> são o que a máquina deve aprender.</a:t>
            </a:r>
          </a:p>
          <a:p>
            <a:pPr marL="171450" indent="-171450">
              <a:buFont typeface="Arial" panose="020B0604020202020204" pitchFamily="34" charset="0"/>
              <a:buChar char="•"/>
            </a:pPr>
            <a:r>
              <a:rPr lang="pt-BR" sz="1200" dirty="0"/>
              <a:t>No </a:t>
            </a:r>
            <a:r>
              <a:rPr lang="pt-BR" sz="1200" b="1" dirty="0"/>
              <a:t>aprendizado supervisionado</a:t>
            </a:r>
            <a:r>
              <a:rPr lang="pt-BR" sz="1200" dirty="0"/>
              <a:t>, os dados de treinamento que você alimenta para o algoritmo incluem as soluções desejadas, chamadas de rótulos</a:t>
            </a:r>
            <a:endParaRPr lang="pt-BR" sz="1200" dirty="0">
              <a:cs typeface="Calibri"/>
            </a:endParaRPr>
          </a:p>
          <a:p>
            <a:pPr marL="171450" indent="-171450">
              <a:buFont typeface="Arial" panose="020B0604020202020204" pitchFamily="34" charset="0"/>
              <a:buChar char="•"/>
            </a:pPr>
            <a:r>
              <a:rPr lang="pt-BR" sz="1200" dirty="0"/>
              <a:t>Por exemplo, a algoritmo de ML do filtro de spam, tem como entrada o email (</a:t>
            </a:r>
            <a:r>
              <a:rPr lang="pt-BR" sz="1200" b="1" dirty="0"/>
              <a:t>atributos</a:t>
            </a:r>
            <a:r>
              <a:rPr lang="pt-BR" sz="1200" dirty="0"/>
              <a:t> são: remetente, assunto, corpo do email, horário recebido) e um </a:t>
            </a:r>
            <a:r>
              <a:rPr lang="pt-BR" sz="1200" b="1" dirty="0"/>
              <a:t>rótulo</a:t>
            </a:r>
            <a:r>
              <a:rPr lang="pt-BR" sz="1200" dirty="0"/>
              <a:t> dizendo se aquele é ou não um spam.</a:t>
            </a:r>
          </a:p>
          <a:p>
            <a:pPr marL="171450" indent="-171450">
              <a:buFont typeface="Arial" panose="020B0604020202020204" pitchFamily="34" charset="0"/>
              <a:buChar char="•"/>
            </a:pPr>
            <a:r>
              <a:rPr lang="pt-BR" sz="1200" dirty="0"/>
              <a:t>Analogia com trabalho, onde você tem alguém supervisionando seu trabalho e dizendo se o que foi feito está ou não correto.</a:t>
            </a:r>
          </a:p>
          <a:p>
            <a:pPr marL="171450" indent="-171450">
              <a:buFont typeface="Arial" panose="020B0604020202020204" pitchFamily="34" charset="0"/>
              <a:buChar char="•"/>
            </a:pPr>
            <a:r>
              <a:rPr lang="pt-BR" sz="1200" dirty="0"/>
              <a:t>Exemplos de </a:t>
            </a:r>
            <a:r>
              <a:rPr lang="pt-BR" sz="1200" b="1" dirty="0"/>
              <a:t>regressão</a:t>
            </a:r>
            <a:r>
              <a:rPr lang="pt-BR" sz="1200" dirty="0"/>
              <a:t>: predição de quando o número de leitos de UTI vão se esgotar devido a uma pandemia, predição do preço de ações, predição do preço de imóveis, no caso de engenharia aproximação da PDF de uma variável aleatória com PDF desconhecida, predição do path-loss.</a:t>
            </a:r>
          </a:p>
          <a:p>
            <a:pPr marL="316188" indent="-316188">
              <a:buFont typeface="Arial" panose="020B0604020202020204" pitchFamily="34" charset="0"/>
              <a:buChar char="•"/>
            </a:pPr>
            <a:endParaRPr lang="pt-BR" sz="1200" u="none"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3926384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4155676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Clusterização: </a:t>
            </a:r>
            <a:r>
              <a:rPr lang="pt-BR" sz="1200" dirty="0"/>
              <a:t>tarefa de agrupar automaticamente os dados de entrada (i.e., features) em grupos</a:t>
            </a:r>
            <a:r>
              <a:rPr lang="pt-BR" sz="1200" baseline="0" dirty="0"/>
              <a:t>/clusters</a:t>
            </a:r>
            <a:r>
              <a:rPr lang="pt-BR" sz="1200" dirty="0"/>
              <a:t>. O</a:t>
            </a:r>
            <a:r>
              <a:rPr lang="pt-BR" sz="1200" baseline="0" dirty="0"/>
              <a:t> grupo </a:t>
            </a:r>
            <a:r>
              <a:rPr lang="pt-BR" sz="1200" dirty="0"/>
              <a:t>é o rótulo que é determinado para os dados de entrada fornecidos. Ou seja, podemos dizer que a clusterização tem como objetivo fazer com que a máquina aprenda/encontre classes/grupos e</a:t>
            </a:r>
            <a:r>
              <a:rPr lang="pt-BR" sz="1200" baseline="0" dirty="0"/>
              <a:t> rotule as features.</a:t>
            </a:r>
          </a:p>
          <a:p>
            <a:pPr marL="628650" lvl="1" indent="-171450">
              <a:buFont typeface="Arial" panose="020B0604020202020204" pitchFamily="34" charset="0"/>
              <a:buChar char="•"/>
            </a:pPr>
            <a:r>
              <a:rPr lang="pt-BR" sz="1200" b="1" baseline="0" dirty="0"/>
              <a:t>Exemplo de aplicação</a:t>
            </a:r>
            <a:r>
              <a:rPr lang="pt-BR" sz="1200" baseline="0" dirty="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a:t>Redução de dimensionalidade</a:t>
            </a:r>
            <a:r>
              <a:rPr lang="pt-BR" sz="1200" baseline="0" dirty="0"/>
              <a:t>: como o próprio nome já diz, tem por objetivo encontrar formas eficientes de representação das entradas/features, ou seja, aprender vetores de saída com menor dimensão mas que ainda representem bem o vetor de entrada.</a:t>
            </a:r>
          </a:p>
          <a:p>
            <a:pPr marL="628650" lvl="1" indent="-171450">
              <a:buFont typeface="Arial" panose="020B0604020202020204" pitchFamily="34" charset="0"/>
              <a:buChar char="•"/>
            </a:pPr>
            <a:r>
              <a:rPr lang="pt-BR" sz="1200" b="1" baseline="0" dirty="0"/>
              <a:t>Exemplo de aplicação</a:t>
            </a:r>
            <a:r>
              <a:rPr lang="pt-BR" sz="1200" b="0" baseline="0" dirty="0"/>
              <a:t>: Em reconhecimento de faces, os atributos possuem grandes dimensões (ou seja, são vetores grandes ) o que dificulta o treinamento de algoritmos de ML, portanto, diminuindo-se a dimensão das features pode-se diminuir o tempo de treinamento sem afetar muito a performance do algoritmo utilizado.</a:t>
            </a:r>
          </a:p>
          <a:p>
            <a:pPr marL="171450" indent="-171450">
              <a:buFont typeface="Arial" panose="020B0604020202020204" pitchFamily="34" charset="0"/>
              <a:buChar char="•"/>
            </a:pPr>
            <a:r>
              <a:rPr lang="pt-BR" sz="1200" b="1" baseline="0" dirty="0"/>
              <a:t>Aumento de dimensionalidade</a:t>
            </a:r>
            <a:r>
              <a:rPr lang="pt-BR" sz="1200" baseline="0" dirty="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a:t>Exemplo de aplicação</a:t>
            </a:r>
            <a:r>
              <a:rPr lang="pt-BR" sz="1200" b="0" baseline="0" dirty="0"/>
              <a:t>: Em sistemas de comunicação digital o aumento de dimensionalidade é utilizado para encontrar </a:t>
            </a:r>
            <a:r>
              <a:rPr lang="pt-BR" sz="1200" b="0" i="1" baseline="0" dirty="0"/>
              <a:t>palavras código (code words)</a:t>
            </a:r>
            <a:r>
              <a:rPr lang="pt-BR" sz="1200" b="0" i="0" baseline="0" dirty="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a:p>
          <a:p>
            <a:pPr marL="171450" lvl="0" indent="-171450">
              <a:buFont typeface="Arial" panose="020B0604020202020204" pitchFamily="34" charset="0"/>
              <a:buChar char="•"/>
            </a:pPr>
            <a:r>
              <a:rPr lang="pt-BR" sz="1200" b="1" baseline="0" dirty="0"/>
              <a:t>Detecção de Anomalias</a:t>
            </a:r>
            <a:r>
              <a:rPr lang="pt-BR" sz="1200" baseline="0" dirty="0"/>
              <a:t>: detecta se uma nova observação (i.e., atributos ou exemplos) pertence à mesma distribuição que as observações anteriores. Identificação de features que levantam suspeitas por serem significativamente diferentes da maioria dos dados. </a:t>
            </a:r>
          </a:p>
          <a:p>
            <a:pPr marL="628650" lvl="1" indent="-171450">
              <a:buFont typeface="Arial" panose="020B0604020202020204" pitchFamily="34" charset="0"/>
              <a:buChar char="•"/>
            </a:pPr>
            <a:r>
              <a:rPr lang="pt-BR" sz="1200" b="1" baseline="0" dirty="0"/>
              <a:t>Exemplo de aplicação</a:t>
            </a:r>
            <a:r>
              <a:rPr lang="pt-BR" sz="1200" baseline="0" dirty="0"/>
              <a:t>: detecção de </a:t>
            </a:r>
            <a:r>
              <a:rPr lang="pt-BR" sz="1200" dirty="0"/>
              <a:t>fraude bancária, fake news, defeito estrutural, problemas médicos, erros em um texto, controle de qualidade em fábricas, etc.</a:t>
            </a:r>
          </a:p>
          <a:p>
            <a:pPr marL="171450" indent="-171450">
              <a:buFont typeface="Arial" panose="020B0604020202020204" pitchFamily="34" charset="0"/>
              <a:buChar char="•"/>
            </a:pPr>
            <a:r>
              <a:rPr lang="pt-BR" sz="1200" b="1" dirty="0">
                <a:cs typeface="Calibri"/>
              </a:rPr>
              <a:t>Regras de associação</a:t>
            </a:r>
            <a:r>
              <a:rPr lang="pt-BR" sz="1200" dirty="0">
                <a:cs typeface="Calibri"/>
              </a:rPr>
              <a:t>: tarefa de associar as entradas (i.e., atributos ou exemplos), encontrando regras que descrevam os dados de entrada.</a:t>
            </a:r>
          </a:p>
          <a:p>
            <a:pPr marL="628650" lvl="1" indent="-171450">
              <a:buFont typeface="Arial" panose="020B0604020202020204" pitchFamily="34" charset="0"/>
              <a:buChar char="•"/>
            </a:pPr>
            <a:r>
              <a:rPr lang="pt-BR" sz="1200" b="1" baseline="0" dirty="0"/>
              <a:t>Exemplo de aplicação</a:t>
            </a:r>
            <a:r>
              <a:rPr lang="pt-BR" sz="1200" baseline="0" dirty="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Num supermercado, baseado em várias características do que foi comprado o algoritmo poderia encontrar um cluster/grupo de homens que compram fraldas e que também compram cerveja, e o supermercado poderia colocar essas mercadorias juntas.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35447294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Clusterização: </a:t>
            </a:r>
            <a:r>
              <a:rPr lang="pt-BR" sz="1200" dirty="0"/>
              <a:t>tarefa de agrupar automaticamente os dados de entrada (i.e., </a:t>
            </a:r>
            <a:r>
              <a:rPr lang="pt-BR" sz="1200" dirty="0" err="1"/>
              <a:t>features</a:t>
            </a:r>
            <a:r>
              <a:rPr lang="pt-BR" sz="1200" dirty="0"/>
              <a:t>) em grupos</a:t>
            </a:r>
            <a:r>
              <a:rPr lang="pt-BR" sz="1200" baseline="0" dirty="0"/>
              <a:t>/clusters</a:t>
            </a:r>
            <a:r>
              <a:rPr lang="pt-BR" sz="1200" dirty="0"/>
              <a:t>. O</a:t>
            </a:r>
            <a:r>
              <a:rPr lang="pt-BR" sz="1200" baseline="0" dirty="0"/>
              <a:t> grupo </a:t>
            </a:r>
            <a:r>
              <a:rPr lang="pt-BR" sz="1200" dirty="0"/>
              <a:t>é o rótulo que é determinado para os dados de entrada fornecidos. Ou seja, podemos dizer que a clusterização tem como objetivo fazer com que a máquina aprenda/encontre classes/grupos e</a:t>
            </a:r>
            <a:r>
              <a:rPr lang="pt-BR" sz="1200" baseline="0" dirty="0"/>
              <a:t> rotule as </a:t>
            </a:r>
            <a:r>
              <a:rPr lang="pt-BR" sz="1200" baseline="0" dirty="0" err="1"/>
              <a:t>features</a:t>
            </a:r>
            <a:r>
              <a:rPr lang="pt-BR" sz="1200" baseline="0" dirty="0"/>
              <a:t>.</a:t>
            </a:r>
          </a:p>
          <a:p>
            <a:pPr marL="628650" lvl="1" indent="-171450">
              <a:buFont typeface="Arial" panose="020B0604020202020204" pitchFamily="34" charset="0"/>
              <a:buChar char="•"/>
            </a:pPr>
            <a:r>
              <a:rPr lang="pt-BR" sz="1200" b="1" baseline="0" dirty="0"/>
              <a:t>Exemplo de aplicação</a:t>
            </a:r>
            <a:r>
              <a:rPr lang="pt-BR" sz="1200" baseline="0" dirty="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a:t>Redução de dimensionalidade</a:t>
            </a:r>
            <a:r>
              <a:rPr lang="pt-BR" sz="1200" baseline="0" dirty="0"/>
              <a:t>: como o próprio nome já diz, tem por objetivo encontrar formas eficientes de representação das entradas/</a:t>
            </a:r>
            <a:r>
              <a:rPr lang="pt-BR" sz="1200" baseline="0" dirty="0" err="1"/>
              <a:t>features</a:t>
            </a:r>
            <a:r>
              <a:rPr lang="pt-BR" sz="1200" baseline="0" dirty="0"/>
              <a:t>, ou seja, aprender vetores de saída com menor dimensão mas que ainda representem bem o vetor de entrada (ou seja, sem perder muito da informação contida nos dados originais).</a:t>
            </a:r>
          </a:p>
          <a:p>
            <a:pPr marL="628650" lvl="1" indent="-171450">
              <a:buFont typeface="Arial" panose="020B0604020202020204" pitchFamily="34" charset="0"/>
              <a:buChar char="•"/>
            </a:pPr>
            <a:r>
              <a:rPr lang="pt-BR" sz="1200" b="1" baseline="0" dirty="0"/>
              <a:t>Exemplo de aplicação</a:t>
            </a:r>
            <a:r>
              <a:rPr lang="pt-BR" sz="1200" b="0" baseline="0" dirty="0"/>
              <a:t>: Em reconhecimento de faces, os atributos possuem grandes dimensões (ou seja, são vetores grandes ) o que dificulta o treinamento de algoritmos de ML, portanto, diminuindo-se a dimensão das </a:t>
            </a:r>
            <a:r>
              <a:rPr lang="pt-BR" sz="1200" b="0" baseline="0" dirty="0" err="1"/>
              <a:t>features</a:t>
            </a:r>
            <a:r>
              <a:rPr lang="pt-BR" sz="1200" b="0" baseline="0" dirty="0"/>
              <a:t> pode-se diminuir o tempo de treinamento sem afetar muito a performance do algoritmo utilizado.</a:t>
            </a:r>
          </a:p>
          <a:p>
            <a:pPr marL="171450" indent="-171450">
              <a:buFont typeface="Arial" panose="020B0604020202020204" pitchFamily="34" charset="0"/>
              <a:buChar char="•"/>
            </a:pPr>
            <a:r>
              <a:rPr lang="pt-BR" sz="1200" b="1" baseline="0" dirty="0"/>
              <a:t>Aumento de dimensionalidade</a:t>
            </a:r>
            <a:r>
              <a:rPr lang="pt-BR" sz="1200" baseline="0" dirty="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a:t>Exemplo de aplicação</a:t>
            </a:r>
            <a:r>
              <a:rPr lang="pt-BR" sz="1200" b="0" baseline="0" dirty="0"/>
              <a:t>: Em sistemas de comunicação digital o aumento de dimensionalidade é utilizado para encontrar </a:t>
            </a:r>
            <a:r>
              <a:rPr lang="pt-BR" sz="1200" b="0" i="1" baseline="0" dirty="0"/>
              <a:t>palavras código (</a:t>
            </a:r>
            <a:r>
              <a:rPr lang="pt-BR" sz="1200" b="0" i="1" baseline="0" dirty="0" err="1"/>
              <a:t>code</a:t>
            </a:r>
            <a:r>
              <a:rPr lang="pt-BR" sz="1200" b="0" i="1" baseline="0" dirty="0"/>
              <a:t> words)</a:t>
            </a:r>
            <a:r>
              <a:rPr lang="pt-BR" sz="1200" b="0" i="0" baseline="0" dirty="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a:p>
          <a:p>
            <a:pPr marL="171450" lvl="0" indent="-171450">
              <a:buFont typeface="Arial" panose="020B0604020202020204" pitchFamily="34" charset="0"/>
              <a:buChar char="•"/>
            </a:pPr>
            <a:r>
              <a:rPr lang="pt-BR" sz="1200" b="1" baseline="0" dirty="0"/>
              <a:t>Detecção de Anomalias</a:t>
            </a:r>
            <a:r>
              <a:rPr lang="pt-BR" sz="1200" baseline="0" dirty="0"/>
              <a:t>: detecta se uma nova observação (i.e., atributos ou exemplos) pertence à mesma distribuição que as observações anteriores. Identificação de </a:t>
            </a:r>
            <a:r>
              <a:rPr lang="pt-BR" sz="1200" baseline="0" dirty="0" err="1"/>
              <a:t>features</a:t>
            </a:r>
            <a:r>
              <a:rPr lang="pt-BR" sz="1200" baseline="0" dirty="0"/>
              <a:t> que levantam suspeitas por serem significativamente diferentes da maioria dos dados. </a:t>
            </a:r>
          </a:p>
          <a:p>
            <a:pPr marL="628650" lvl="1" indent="-171450">
              <a:buFont typeface="Arial" panose="020B0604020202020204" pitchFamily="34" charset="0"/>
              <a:buChar char="•"/>
            </a:pPr>
            <a:r>
              <a:rPr lang="pt-BR" sz="1200" b="1" baseline="0" dirty="0"/>
              <a:t>Exemplo de aplicação</a:t>
            </a:r>
            <a:r>
              <a:rPr lang="pt-BR" sz="1200" baseline="0" dirty="0"/>
              <a:t>: detecção de </a:t>
            </a:r>
            <a:r>
              <a:rPr lang="pt-BR" sz="1200" dirty="0"/>
              <a:t>fraude bancária, fake </a:t>
            </a:r>
            <a:r>
              <a:rPr lang="pt-BR" sz="1200" dirty="0" err="1"/>
              <a:t>news</a:t>
            </a:r>
            <a:r>
              <a:rPr lang="pt-BR" sz="1200" dirty="0"/>
              <a:t>, defeito estrutural, problemas médicos, erros em um texto, controle de qualidade em fábricas, etc.</a:t>
            </a:r>
          </a:p>
          <a:p>
            <a:pPr marL="171450" indent="-171450">
              <a:buFont typeface="Arial" panose="020B0604020202020204" pitchFamily="34" charset="0"/>
              <a:buChar char="•"/>
            </a:pPr>
            <a:r>
              <a:rPr lang="pt-BR" sz="1200" b="1" dirty="0">
                <a:cs typeface="Calibri"/>
              </a:rPr>
              <a:t>Regras de associação</a:t>
            </a:r>
            <a:r>
              <a:rPr lang="pt-BR" sz="1200" dirty="0">
                <a:cs typeface="Calibri"/>
              </a:rPr>
              <a:t>: tarefa de associar as entradas (i.e., atributos ou exemplos), encontrando regras que descrevam os dados de entrada.</a:t>
            </a:r>
          </a:p>
          <a:p>
            <a:pPr marL="628650" lvl="1" indent="-171450">
              <a:buFont typeface="Arial" panose="020B0604020202020204" pitchFamily="34" charset="0"/>
              <a:buChar char="•"/>
            </a:pPr>
            <a:r>
              <a:rPr lang="pt-BR" sz="1200" b="1" baseline="0" dirty="0"/>
              <a:t>Exemplo de aplicação</a:t>
            </a:r>
            <a:r>
              <a:rPr lang="pt-BR" sz="1200" baseline="0" dirty="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Num supermercado, baseado em várias características do que foi comprado o algoritmo poderia encontrar um cluster/grupo de homens que compram fraldas e que também compram cerveja, e o supermercado poderia colocar essas mercadorias juntas.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35911727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Exemplo</a:t>
            </a:r>
            <a:r>
              <a:rPr lang="pt-BR" sz="1200" dirty="0"/>
              <a:t>:</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Como </a:t>
            </a:r>
            <a:r>
              <a:rPr lang="pt-BR" b="1" i="1" dirty="0"/>
              <a:t>classificaríamos</a:t>
            </a:r>
            <a:r>
              <a:rPr lang="pt-BR" dirty="0"/>
              <a:t> (economia, esportes, política, entretenimento, etc.) uma</a:t>
            </a:r>
            <a:r>
              <a:rPr lang="pt-BR" baseline="0" dirty="0"/>
              <a:t> quantidade massiva </a:t>
            </a:r>
            <a:r>
              <a:rPr lang="pt-BR" dirty="0"/>
              <a:t>de textos </a:t>
            </a:r>
            <a:r>
              <a:rPr lang="pt-BR" b="1" i="1" dirty="0"/>
              <a:t>não-rotulados</a:t>
            </a:r>
            <a:r>
              <a:rPr lang="pt-BR" dirty="0"/>
              <a:t> da internet? Rotular</a:t>
            </a:r>
            <a:r>
              <a:rPr lang="pt-BR" baseline="0" dirty="0"/>
              <a:t> é uma tarefa executada por humanos que é demorada e cara. Porém, podemos usar clustering para agrupar essa quantidade massiva de textos e usar apenas os exemplos mais representativos de cada cluster (que será uma quantidade muito menor de textos) para rotular e treinar um classificador. Após, o classificador irá rotular automaticamente todos os exemplos.</a:t>
            </a:r>
            <a:endParaRPr lang="nl-BE" sz="1200"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32740548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Exemplo</a:t>
            </a:r>
            <a:r>
              <a:rPr lang="pt-BR" sz="1200" dirty="0"/>
              <a:t>:</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Como </a:t>
            </a:r>
            <a:r>
              <a:rPr lang="pt-BR" b="1" i="1" dirty="0"/>
              <a:t>classificaríamos</a:t>
            </a:r>
            <a:r>
              <a:rPr lang="pt-BR" dirty="0"/>
              <a:t> (economia, esportes, política, entretenimento, etc.) uma</a:t>
            </a:r>
            <a:r>
              <a:rPr lang="pt-BR" baseline="0" dirty="0"/>
              <a:t> quantidade massiva </a:t>
            </a:r>
            <a:r>
              <a:rPr lang="pt-BR" dirty="0"/>
              <a:t>de textos </a:t>
            </a:r>
            <a:r>
              <a:rPr lang="pt-BR" b="1" i="1" dirty="0"/>
              <a:t>não-rotulados</a:t>
            </a:r>
            <a:r>
              <a:rPr lang="pt-BR" dirty="0"/>
              <a:t> da internet? Rotular</a:t>
            </a:r>
            <a:r>
              <a:rPr lang="pt-BR" baseline="0" dirty="0"/>
              <a:t> é uma tarefa executada por humanos que é demorada e cara. Porém, podemos usar clustering para agrupar essa quantidade massiva de textos e usar apenas os exemplos mais representativos de cada cluster (que será uma quantidade muito menor de textos) para rotular e treinar um classificador. Após, o classificador irá rotular automaticamente todos os exemplos.</a:t>
            </a:r>
            <a:endParaRPr lang="nl-BE" sz="1200"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17194124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a:t>Aprendizado por reforço pode ser entendido como o problema em que um </a:t>
            </a:r>
            <a:r>
              <a:rPr lang="pt-BR" sz="1200" b="1" i="1" dirty="0"/>
              <a:t>agente</a:t>
            </a:r>
            <a:r>
              <a:rPr lang="pt-BR" sz="1200" b="0" i="0" dirty="0"/>
              <a:t> deve aprender como se comportar em um </a:t>
            </a:r>
            <a:r>
              <a:rPr lang="pt-BR" sz="1200" b="1" i="1" dirty="0"/>
              <a:t>ambiente</a:t>
            </a:r>
            <a:r>
              <a:rPr lang="pt-BR" sz="1200" b="0" i="0" dirty="0"/>
              <a:t> através de interações do tipo “tentativa e erro”.</a:t>
            </a:r>
          </a:p>
          <a:p>
            <a:pPr marL="171450" indent="-171450">
              <a:buFont typeface="Arial" panose="020B0604020202020204" pitchFamily="34" charset="0"/>
              <a:buChar char="•"/>
            </a:pPr>
            <a:r>
              <a:rPr lang="pt-BR" sz="1200" b="0" i="0" dirty="0"/>
              <a:t>O</a:t>
            </a:r>
            <a:r>
              <a:rPr lang="pt-BR" sz="1200" b="0" i="0" baseline="0" dirty="0"/>
              <a:t> </a:t>
            </a:r>
            <a:r>
              <a:rPr lang="pt-BR" sz="1200" b="1" i="1" baseline="0" dirty="0"/>
              <a:t>agente</a:t>
            </a:r>
            <a:r>
              <a:rPr lang="pt-BR" sz="1200" b="0" i="0" baseline="0" dirty="0"/>
              <a:t> tem como objetivo aprender/construir um modelo do ambiente em que está inserido através de interações do tipo “tentativa e erro”, ou seja, ele observa o ambiente, escolhe uma ação e aguarda o resultado da ação (reforço positivo ou negativo).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O algoritmo aprende a escolher </a:t>
            </a:r>
            <a:r>
              <a:rPr lang="pt-BR" sz="1200" b="1" i="1" dirty="0"/>
              <a:t>ações</a:t>
            </a:r>
            <a:r>
              <a:rPr lang="pt-BR" sz="1200" dirty="0"/>
              <a:t> apenas interagindo com o </a:t>
            </a:r>
            <a:r>
              <a:rPr lang="pt-BR" sz="1200" b="1" i="1" dirty="0"/>
              <a:t>ambiente</a:t>
            </a:r>
            <a:r>
              <a:rPr lang="pt-BR" sz="1200" dirty="0"/>
              <a:t>.</a:t>
            </a:r>
            <a:endParaRPr lang="pt-BR" sz="1200" b="0" i="0" baseline="0" dirty="0"/>
          </a:p>
          <a:p>
            <a:pPr marL="171450" indent="-171450">
              <a:buFont typeface="Arial" panose="020B0604020202020204" pitchFamily="34" charset="0"/>
              <a:buChar char="•"/>
            </a:pPr>
            <a:r>
              <a:rPr lang="pt-BR" sz="1200" b="1" i="0" dirty="0"/>
              <a:t>Problema da aprendizagem por reforço</a:t>
            </a:r>
            <a:r>
              <a:rPr lang="pt-BR" sz="1200" b="0" i="0" dirty="0"/>
              <a:t>:</a:t>
            </a:r>
            <a:r>
              <a:rPr lang="pt-BR" sz="1200" b="0" i="0" baseline="0" dirty="0"/>
              <a:t> </a:t>
            </a:r>
            <a:r>
              <a:rPr lang="pt-BR" sz="1200" b="0" i="0" dirty="0"/>
              <a:t>Como escolher uma </a:t>
            </a:r>
            <a:r>
              <a:rPr lang="pt-BR" sz="1200" b="1" i="1" dirty="0"/>
              <a:t>estratégia</a:t>
            </a:r>
            <a:r>
              <a:rPr lang="pt-BR" sz="1200" b="0" i="0" dirty="0"/>
              <a:t> (conhecida como </a:t>
            </a:r>
            <a:r>
              <a:rPr lang="pt-BR" sz="1200" b="1" i="1" dirty="0"/>
              <a:t>política)</a:t>
            </a:r>
            <a:r>
              <a:rPr lang="pt-BR" sz="1200" b="0" i="0" dirty="0"/>
              <a:t> de </a:t>
            </a:r>
            <a:r>
              <a:rPr lang="pt-BR" sz="1200" b="1" i="1" dirty="0"/>
              <a:t>ações</a:t>
            </a:r>
            <a:r>
              <a:rPr lang="pt-BR" sz="1200" b="0" i="0" dirty="0"/>
              <a:t> que maximize o</a:t>
            </a:r>
            <a:r>
              <a:rPr lang="pt-BR" sz="1200" b="0" i="0" baseline="0" dirty="0"/>
              <a:t> </a:t>
            </a:r>
            <a:r>
              <a:rPr lang="pt-BR" sz="1200" b="0" i="0" dirty="0"/>
              <a:t>total de </a:t>
            </a:r>
            <a:r>
              <a:rPr lang="pt-BR" sz="1200" b="1" i="1" dirty="0"/>
              <a:t>recompensas</a:t>
            </a:r>
            <a:r>
              <a:rPr lang="pt-BR" sz="1200" b="0" i="0" dirty="0"/>
              <a:t> recebidas pelo </a:t>
            </a:r>
            <a:r>
              <a:rPr lang="pt-BR" sz="1200" b="1" i="1" dirty="0"/>
              <a:t>agente</a:t>
            </a:r>
            <a:r>
              <a:rPr lang="pt-BR" sz="1200" b="0" i="0" dirty="0"/>
              <a:t>.</a:t>
            </a:r>
          </a:p>
          <a:p>
            <a:pPr marL="171450" indent="-171450">
              <a:buFont typeface="Arial" panose="020B0604020202020204" pitchFamily="34" charset="0"/>
              <a:buChar char="•"/>
            </a:pPr>
            <a:r>
              <a:rPr lang="pt-BR" sz="1200" b="0" i="0" dirty="0"/>
              <a:t>A </a:t>
            </a:r>
            <a:r>
              <a:rPr lang="pt-BR" sz="1200" b="1" i="0" dirty="0"/>
              <a:t>política</a:t>
            </a:r>
            <a:r>
              <a:rPr lang="pt-BR" sz="1200" b="0" i="0" dirty="0"/>
              <a:t> pode ser entendida como sendo</a:t>
            </a:r>
            <a:r>
              <a:rPr lang="pt-BR" sz="1200" b="0" i="0" baseline="0" dirty="0"/>
              <a:t> a função que mapeia os </a:t>
            </a:r>
            <a:r>
              <a:rPr lang="pt-BR" sz="1200" b="1" i="1" baseline="0" dirty="0"/>
              <a:t>estados</a:t>
            </a:r>
            <a:r>
              <a:rPr lang="pt-BR" sz="1200" b="0" i="0" baseline="0" dirty="0"/>
              <a:t> do </a:t>
            </a:r>
            <a:r>
              <a:rPr lang="pt-BR" sz="1200" b="1" i="1" baseline="0" dirty="0"/>
              <a:t>ambiente</a:t>
            </a:r>
            <a:r>
              <a:rPr lang="pt-BR" sz="1200" b="0" i="0" baseline="0" dirty="0"/>
              <a:t> em </a:t>
            </a:r>
            <a:r>
              <a:rPr lang="pt-BR" sz="1200" b="1" i="1" baseline="0" dirty="0"/>
              <a:t>ações</a:t>
            </a:r>
            <a:r>
              <a:rPr lang="pt-BR" sz="1200" b="0" i="0" baseline="0" dirty="0"/>
              <a:t> que o </a:t>
            </a:r>
            <a:r>
              <a:rPr lang="pt-BR" sz="1200" b="1" i="1" baseline="0" dirty="0"/>
              <a:t>agente</a:t>
            </a:r>
            <a:r>
              <a:rPr lang="pt-BR" sz="1200" b="0" i="0" baseline="0" dirty="0"/>
              <a:t> deve tomar: ∏(s) = a, de forma que o </a:t>
            </a:r>
            <a:r>
              <a:rPr lang="pt-BR" sz="1200" b="1" i="1" baseline="0" dirty="0"/>
              <a:t>total de recompensas</a:t>
            </a:r>
            <a:r>
              <a:rPr lang="pt-BR" sz="1200" b="0" i="0" baseline="0" dirty="0"/>
              <a:t> seja maximizado.</a:t>
            </a:r>
          </a:p>
          <a:p>
            <a:pPr marL="171450" indent="-171450">
              <a:buFont typeface="Arial" panose="020B0604020202020204" pitchFamily="34" charset="0"/>
              <a:buChar char="•"/>
            </a:pPr>
            <a:endParaRPr lang="pt-BR" sz="1200" b="0" i="0" baseline="0" dirty="0"/>
          </a:p>
          <a:p>
            <a:pPr marL="171450" indent="-171450">
              <a:buFont typeface="Arial" panose="020B0604020202020204" pitchFamily="34" charset="0"/>
              <a:buChar char="•"/>
            </a:pPr>
            <a:r>
              <a:rPr lang="pt-BR" sz="1200" b="1" dirty="0"/>
              <a:t>Exemplos</a:t>
            </a:r>
            <a:r>
              <a:rPr lang="pt-BR" sz="1200" dirty="0"/>
              <a:t>: </a:t>
            </a:r>
          </a:p>
          <a:p>
            <a:pPr marL="628650" lvl="1" indent="-171450">
              <a:buFont typeface="Arial" panose="020B0604020202020204" pitchFamily="34" charset="0"/>
              <a:buChar char="•"/>
            </a:pPr>
            <a:r>
              <a:rPr lang="pt-BR" sz="1200" dirty="0"/>
              <a:t>Algoritmo </a:t>
            </a:r>
            <a:r>
              <a:rPr lang="pt-BR" sz="1200" baseline="0" dirty="0"/>
              <a:t>muito utilizado em jogos.</a:t>
            </a:r>
          </a:p>
          <a:p>
            <a:pPr marL="1085850" lvl="2" indent="-171450">
              <a:buFont typeface="Arial" panose="020B0604020202020204" pitchFamily="34" charset="0"/>
              <a:buChar char="•"/>
            </a:pPr>
            <a:r>
              <a:rPr lang="pt-BR" sz="1200" dirty="0"/>
              <a:t>O programa AlphaGo da Google (DeepMind)</a:t>
            </a:r>
            <a:r>
              <a:rPr lang="pt-BR" sz="1200" baseline="0" dirty="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a:t>Agente jogador de damas</a:t>
            </a:r>
          </a:p>
          <a:p>
            <a:pPr marL="1543050" lvl="3" indent="-171450">
              <a:buFont typeface="Arial" panose="020B0604020202020204" pitchFamily="34" charset="0"/>
              <a:buChar char="•"/>
            </a:pPr>
            <a:r>
              <a:rPr lang="pt-BR" sz="1200" b="1" baseline="0" dirty="0"/>
              <a:t>Estados</a:t>
            </a:r>
            <a:r>
              <a:rPr lang="pt-BR" sz="1200" baseline="0" dirty="0"/>
              <a:t>: as diferentes configurações do tabuleiro.</a:t>
            </a:r>
          </a:p>
          <a:p>
            <a:pPr marL="1543050" lvl="3" indent="-171450">
              <a:buFont typeface="Arial" panose="020B0604020202020204" pitchFamily="34" charset="0"/>
              <a:buChar char="•"/>
            </a:pPr>
            <a:r>
              <a:rPr lang="pt-BR" sz="1200" b="1" baseline="0" dirty="0"/>
              <a:t>Ações</a:t>
            </a:r>
            <a:r>
              <a:rPr lang="pt-BR" sz="1200" baseline="0" dirty="0"/>
              <a:t>: mover uma determinada peça.</a:t>
            </a:r>
          </a:p>
          <a:p>
            <a:pPr marL="1543050" lvl="3" indent="-171450">
              <a:buFont typeface="Arial" panose="020B0604020202020204" pitchFamily="34" charset="0"/>
              <a:buChar char="•"/>
            </a:pPr>
            <a:r>
              <a:rPr lang="pt-BR" sz="1200" b="1" baseline="0" dirty="0"/>
              <a:t>Recompensas</a:t>
            </a:r>
            <a:r>
              <a:rPr lang="pt-BR" sz="1200" baseline="0" dirty="0"/>
              <a:t>: número de capturas de peças vs. número de perdas.</a:t>
            </a:r>
          </a:p>
          <a:p>
            <a:pPr marL="628650" lvl="1" indent="-171450">
              <a:buFont typeface="Arial" panose="020B0604020202020204" pitchFamily="34" charset="0"/>
              <a:buChar char="•"/>
            </a:pPr>
            <a:r>
              <a:rPr lang="pt-BR" sz="1200" dirty="0"/>
              <a:t>Robô aspirador de pó que precisa aprender a limpar uma casa de forma ótima.</a:t>
            </a:r>
          </a:p>
          <a:p>
            <a:pPr marL="0" indent="0">
              <a:buFont typeface="Arial" panose="020B0604020202020204" pitchFamily="34" charset="0"/>
              <a:buNone/>
            </a:pPr>
            <a:endParaRPr lang="nl-BE" sz="1200" dirty="0"/>
          </a:p>
          <a:p>
            <a:pPr marL="171450" indent="-171450">
              <a:buFont typeface="Arial" panose="020B0604020202020204" pitchFamily="34" charset="0"/>
              <a:buChar char="•"/>
            </a:pPr>
            <a:r>
              <a:rPr lang="pt-BR" sz="1200" dirty="0"/>
              <a:t>Os algoritmos de aprendizado por reforço tentam encontrar a </a:t>
            </a:r>
            <a:r>
              <a:rPr lang="pt-BR" sz="1200" b="1" i="1" dirty="0"/>
              <a:t>política</a:t>
            </a:r>
            <a:r>
              <a:rPr lang="pt-BR" sz="1200" dirty="0"/>
              <a:t> que mapeia os </a:t>
            </a:r>
            <a:r>
              <a:rPr lang="pt-BR" sz="1200" b="1" i="1" dirty="0"/>
              <a:t>estados</a:t>
            </a:r>
            <a:r>
              <a:rPr lang="pt-BR" sz="1200" dirty="0"/>
              <a:t> do </a:t>
            </a:r>
            <a:r>
              <a:rPr lang="pt-BR" sz="1200" b="1" i="1" dirty="0"/>
              <a:t>ambiente</a:t>
            </a:r>
            <a:r>
              <a:rPr lang="pt-BR" sz="1200" dirty="0"/>
              <a:t> às </a:t>
            </a:r>
            <a:r>
              <a:rPr lang="pt-BR" sz="1200" b="1" i="1" dirty="0"/>
              <a:t>ações</a:t>
            </a:r>
            <a:r>
              <a:rPr lang="pt-BR" sz="1200" dirty="0"/>
              <a:t> que o </a:t>
            </a:r>
            <a:r>
              <a:rPr lang="pt-BR" sz="1200" b="1" i="1" dirty="0"/>
              <a:t>agente</a:t>
            </a:r>
            <a:r>
              <a:rPr lang="pt-BR" sz="1200" dirty="0"/>
              <a:t> deve tomar nesses </a:t>
            </a:r>
            <a:r>
              <a:rPr lang="pt-BR" sz="1200" b="1" i="1" dirty="0"/>
              <a:t>estados</a:t>
            </a:r>
            <a:r>
              <a:rPr lang="pt-BR" sz="1200" b="0" i="0" dirty="0"/>
              <a:t>.</a:t>
            </a:r>
          </a:p>
          <a:p>
            <a:pPr marL="171450" indent="-171450">
              <a:buFont typeface="Arial" panose="020B0604020202020204" pitchFamily="34" charset="0"/>
              <a:buChar char="•"/>
            </a:pPr>
            <a:r>
              <a:rPr lang="pt-BR" sz="1200" b="0" i="0" dirty="0"/>
              <a:t>Como um algoritmo de aprendizagem aprende a escolher ações apenas</a:t>
            </a:r>
            <a:r>
              <a:rPr lang="pt-BR" sz="1200" b="0" i="0" baseline="0" dirty="0"/>
              <a:t> </a:t>
            </a:r>
            <a:r>
              <a:rPr lang="pt-BR" sz="1200" b="0" i="0" dirty="0"/>
              <a:t>interagindo com o ambiente?</a:t>
            </a:r>
          </a:p>
          <a:p>
            <a:pPr marL="628650" lvl="1" indent="-171450">
              <a:buFont typeface="Arial" panose="020B0604020202020204" pitchFamily="34" charset="0"/>
              <a:buChar char="•"/>
            </a:pPr>
            <a:r>
              <a:rPr lang="pt-BR" sz="1200" b="0" i="0" dirty="0"/>
              <a:t>Muitas vezes, é impraticável o uso de aprendizage</a:t>
            </a:r>
            <a:r>
              <a:rPr lang="pt-BR" sz="1200" b="0" i="0" baseline="0" dirty="0"/>
              <a:t>m </a:t>
            </a:r>
            <a:r>
              <a:rPr lang="pt-BR" sz="1200" b="0" i="0" dirty="0"/>
              <a:t>supervisionada.</a:t>
            </a:r>
          </a:p>
          <a:p>
            <a:pPr marL="1085850" lvl="2" indent="-171450">
              <a:buFont typeface="Arial" panose="020B0604020202020204" pitchFamily="34" charset="0"/>
              <a:buChar char="•"/>
            </a:pPr>
            <a:r>
              <a:rPr lang="pt-BR" sz="1200" b="0" i="0" dirty="0"/>
              <a:t>Como obter exemplos do comportamento correto e</a:t>
            </a:r>
            <a:r>
              <a:rPr lang="pt-BR" sz="1200" b="0" i="0" baseline="0" dirty="0"/>
              <a:t> </a:t>
            </a:r>
            <a:r>
              <a:rPr lang="pt-BR" sz="1200" b="0" i="0" dirty="0"/>
              <a:t>representativo para qualquer situação?</a:t>
            </a:r>
          </a:p>
          <a:p>
            <a:pPr marL="1085850" lvl="2" indent="-171450">
              <a:buFont typeface="Arial" panose="020B0604020202020204" pitchFamily="34" charset="0"/>
              <a:buChar char="•"/>
            </a:pPr>
            <a:r>
              <a:rPr lang="pt-BR" sz="1200" b="0" i="0" dirty="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24118326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a:t>Aprendizado por reforço pode ser entendido como o problema em que um </a:t>
            </a:r>
            <a:r>
              <a:rPr lang="pt-BR" sz="1200" b="1" i="1" dirty="0"/>
              <a:t>agente</a:t>
            </a:r>
            <a:r>
              <a:rPr lang="pt-BR" sz="1200" b="0" i="0" dirty="0"/>
              <a:t> deve aprender como se comportar em um </a:t>
            </a:r>
            <a:r>
              <a:rPr lang="pt-BR" sz="1200" b="1" i="1" dirty="0"/>
              <a:t>ambiente</a:t>
            </a:r>
            <a:r>
              <a:rPr lang="pt-BR" sz="1200" b="0" i="0" dirty="0"/>
              <a:t> através de interações do tipo “tentativa e erro”.</a:t>
            </a:r>
          </a:p>
          <a:p>
            <a:pPr marL="171450" indent="-171450">
              <a:buFont typeface="Arial" panose="020B0604020202020204" pitchFamily="34" charset="0"/>
              <a:buChar char="•"/>
            </a:pPr>
            <a:r>
              <a:rPr lang="pt-BR" sz="1200" b="0" i="0" dirty="0"/>
              <a:t>O</a:t>
            </a:r>
            <a:r>
              <a:rPr lang="pt-BR" sz="1200" b="0" i="0" baseline="0" dirty="0"/>
              <a:t> </a:t>
            </a:r>
            <a:r>
              <a:rPr lang="pt-BR" sz="1200" b="1" i="1" baseline="0" dirty="0"/>
              <a:t>agente</a:t>
            </a:r>
            <a:r>
              <a:rPr lang="pt-BR" sz="1200" b="0" i="0" baseline="0" dirty="0"/>
              <a:t> tem como objetivo aprender/construir um modelo do ambiente em que está inserido através de interações do tipo “tentativa e erro”, ou seja, ele observa o ambiente, escolhe uma ação e aguarda o resultado da ação (reforço positivo ou negativo).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O algoritmo aprende a escolher </a:t>
            </a:r>
            <a:r>
              <a:rPr lang="pt-BR" sz="1200" b="1" i="1" dirty="0"/>
              <a:t>ações</a:t>
            </a:r>
            <a:r>
              <a:rPr lang="pt-BR" sz="1200" dirty="0"/>
              <a:t> apenas interagindo com o </a:t>
            </a:r>
            <a:r>
              <a:rPr lang="pt-BR" sz="1200" b="1" i="1" dirty="0"/>
              <a:t>ambiente</a:t>
            </a:r>
            <a:r>
              <a:rPr lang="pt-BR" sz="1200" dirty="0"/>
              <a:t>.</a:t>
            </a:r>
            <a:endParaRPr lang="pt-BR" sz="1200" b="0" i="0" baseline="0" dirty="0"/>
          </a:p>
          <a:p>
            <a:pPr marL="171450" indent="-171450">
              <a:buFont typeface="Arial" panose="020B0604020202020204" pitchFamily="34" charset="0"/>
              <a:buChar char="•"/>
            </a:pPr>
            <a:r>
              <a:rPr lang="pt-BR" sz="1200" b="1" i="0" dirty="0"/>
              <a:t>Problema da aprendizagem por reforço</a:t>
            </a:r>
            <a:r>
              <a:rPr lang="pt-BR" sz="1200" b="0" i="0" dirty="0"/>
              <a:t>:</a:t>
            </a:r>
            <a:r>
              <a:rPr lang="pt-BR" sz="1200" b="0" i="0" baseline="0" dirty="0"/>
              <a:t> </a:t>
            </a:r>
            <a:r>
              <a:rPr lang="pt-BR" sz="1200" b="0" i="0" dirty="0"/>
              <a:t>Como escolher uma </a:t>
            </a:r>
            <a:r>
              <a:rPr lang="pt-BR" sz="1200" b="1" i="1" dirty="0"/>
              <a:t>estratégia</a:t>
            </a:r>
            <a:r>
              <a:rPr lang="pt-BR" sz="1200" b="0" i="0" dirty="0"/>
              <a:t> (conhecida como </a:t>
            </a:r>
            <a:r>
              <a:rPr lang="pt-BR" sz="1200" b="1" i="1" dirty="0"/>
              <a:t>política)</a:t>
            </a:r>
            <a:r>
              <a:rPr lang="pt-BR" sz="1200" b="0" i="0" dirty="0"/>
              <a:t> de </a:t>
            </a:r>
            <a:r>
              <a:rPr lang="pt-BR" sz="1200" b="1" i="1" dirty="0"/>
              <a:t>ações</a:t>
            </a:r>
            <a:r>
              <a:rPr lang="pt-BR" sz="1200" b="0" i="0" dirty="0"/>
              <a:t> que maximize o</a:t>
            </a:r>
            <a:r>
              <a:rPr lang="pt-BR" sz="1200" b="0" i="0" baseline="0" dirty="0"/>
              <a:t> </a:t>
            </a:r>
            <a:r>
              <a:rPr lang="pt-BR" sz="1200" b="0" i="0" dirty="0"/>
              <a:t>total de </a:t>
            </a:r>
            <a:r>
              <a:rPr lang="pt-BR" sz="1200" b="1" i="1" dirty="0"/>
              <a:t>recompensas</a:t>
            </a:r>
            <a:r>
              <a:rPr lang="pt-BR" sz="1200" b="0" i="0" dirty="0"/>
              <a:t> recebidas pelo </a:t>
            </a:r>
            <a:r>
              <a:rPr lang="pt-BR" sz="1200" b="1" i="1" dirty="0"/>
              <a:t>agente</a:t>
            </a:r>
            <a:r>
              <a:rPr lang="pt-BR" sz="1200" b="0" i="0" dirty="0"/>
              <a:t>.</a:t>
            </a:r>
          </a:p>
          <a:p>
            <a:pPr marL="171450" indent="-171450">
              <a:buFont typeface="Arial" panose="020B0604020202020204" pitchFamily="34" charset="0"/>
              <a:buChar char="•"/>
            </a:pPr>
            <a:r>
              <a:rPr lang="pt-BR" sz="1200" b="0" i="0" dirty="0"/>
              <a:t>A </a:t>
            </a:r>
            <a:r>
              <a:rPr lang="pt-BR" sz="1200" b="1" i="0" dirty="0"/>
              <a:t>política</a:t>
            </a:r>
            <a:r>
              <a:rPr lang="pt-BR" sz="1200" b="0" i="0" dirty="0"/>
              <a:t> pode ser entendida como sendo</a:t>
            </a:r>
            <a:r>
              <a:rPr lang="pt-BR" sz="1200" b="0" i="0" baseline="0" dirty="0"/>
              <a:t> a função que mapeia os </a:t>
            </a:r>
            <a:r>
              <a:rPr lang="pt-BR" sz="1200" b="1" i="1" baseline="0" dirty="0"/>
              <a:t>estados</a:t>
            </a:r>
            <a:r>
              <a:rPr lang="pt-BR" sz="1200" b="0" i="0" baseline="0" dirty="0"/>
              <a:t> do </a:t>
            </a:r>
            <a:r>
              <a:rPr lang="pt-BR" sz="1200" b="1" i="1" baseline="0" dirty="0"/>
              <a:t>ambiente</a:t>
            </a:r>
            <a:r>
              <a:rPr lang="pt-BR" sz="1200" b="0" i="0" baseline="0" dirty="0"/>
              <a:t> em </a:t>
            </a:r>
            <a:r>
              <a:rPr lang="pt-BR" sz="1200" b="1" i="1" baseline="0" dirty="0"/>
              <a:t>ações</a:t>
            </a:r>
            <a:r>
              <a:rPr lang="pt-BR" sz="1200" b="0" i="0" baseline="0" dirty="0"/>
              <a:t> que o </a:t>
            </a:r>
            <a:r>
              <a:rPr lang="pt-BR" sz="1200" b="1" i="1" baseline="0" dirty="0"/>
              <a:t>agente</a:t>
            </a:r>
            <a:r>
              <a:rPr lang="pt-BR" sz="1200" b="0" i="0" baseline="0" dirty="0"/>
              <a:t> deve tomar: ∏(s) = a, de forma que o </a:t>
            </a:r>
            <a:r>
              <a:rPr lang="pt-BR" sz="1200" b="1" i="1" baseline="0" dirty="0"/>
              <a:t>total de recompensas</a:t>
            </a:r>
            <a:r>
              <a:rPr lang="pt-BR" sz="1200" b="0" i="0" baseline="0" dirty="0"/>
              <a:t> seja maximizado.</a:t>
            </a:r>
          </a:p>
          <a:p>
            <a:pPr marL="171450" indent="-171450">
              <a:buFont typeface="Arial" panose="020B0604020202020204" pitchFamily="34" charset="0"/>
              <a:buChar char="•"/>
            </a:pPr>
            <a:endParaRPr lang="pt-BR" sz="1200" b="0" i="0" baseline="0" dirty="0"/>
          </a:p>
          <a:p>
            <a:pPr marL="171450" indent="-171450">
              <a:buFont typeface="Arial" panose="020B0604020202020204" pitchFamily="34" charset="0"/>
              <a:buChar char="•"/>
            </a:pPr>
            <a:r>
              <a:rPr lang="pt-BR" sz="1200" b="1" dirty="0"/>
              <a:t>Exemplos</a:t>
            </a:r>
            <a:r>
              <a:rPr lang="pt-BR" sz="1200" dirty="0"/>
              <a:t>: </a:t>
            </a:r>
          </a:p>
          <a:p>
            <a:pPr marL="628650" lvl="1" indent="-171450">
              <a:buFont typeface="Arial" panose="020B0604020202020204" pitchFamily="34" charset="0"/>
              <a:buChar char="•"/>
            </a:pPr>
            <a:r>
              <a:rPr lang="pt-BR" sz="1200" dirty="0"/>
              <a:t>Algoritmo </a:t>
            </a:r>
            <a:r>
              <a:rPr lang="pt-BR" sz="1200" baseline="0" dirty="0"/>
              <a:t>muito utilizado em jogos.</a:t>
            </a:r>
          </a:p>
          <a:p>
            <a:pPr marL="1085850" lvl="2" indent="-171450">
              <a:buFont typeface="Arial" panose="020B0604020202020204" pitchFamily="34" charset="0"/>
              <a:buChar char="•"/>
            </a:pPr>
            <a:r>
              <a:rPr lang="pt-BR" sz="1200" dirty="0"/>
              <a:t>O programa AlphaGo da Google (DeepMind)</a:t>
            </a:r>
            <a:r>
              <a:rPr lang="pt-BR" sz="1200" baseline="0" dirty="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a:t>Agente jogador de damas</a:t>
            </a:r>
          </a:p>
          <a:p>
            <a:pPr marL="1543050" lvl="3" indent="-171450">
              <a:buFont typeface="Arial" panose="020B0604020202020204" pitchFamily="34" charset="0"/>
              <a:buChar char="•"/>
            </a:pPr>
            <a:r>
              <a:rPr lang="pt-BR" sz="1200" b="1" baseline="0" dirty="0"/>
              <a:t>Estados</a:t>
            </a:r>
            <a:r>
              <a:rPr lang="pt-BR" sz="1200" baseline="0" dirty="0"/>
              <a:t>: as diferentes configurações do tabuleiro.</a:t>
            </a:r>
          </a:p>
          <a:p>
            <a:pPr marL="1543050" lvl="3" indent="-171450">
              <a:buFont typeface="Arial" panose="020B0604020202020204" pitchFamily="34" charset="0"/>
              <a:buChar char="•"/>
            </a:pPr>
            <a:r>
              <a:rPr lang="pt-BR" sz="1200" b="1" baseline="0" dirty="0"/>
              <a:t>Ações</a:t>
            </a:r>
            <a:r>
              <a:rPr lang="pt-BR" sz="1200" baseline="0" dirty="0"/>
              <a:t>: mover uma determinada peça.</a:t>
            </a:r>
          </a:p>
          <a:p>
            <a:pPr marL="1543050" lvl="3" indent="-171450">
              <a:buFont typeface="Arial" panose="020B0604020202020204" pitchFamily="34" charset="0"/>
              <a:buChar char="•"/>
            </a:pPr>
            <a:r>
              <a:rPr lang="pt-BR" sz="1200" b="1" baseline="0" dirty="0"/>
              <a:t>Recompensas</a:t>
            </a:r>
            <a:r>
              <a:rPr lang="pt-BR" sz="1200" baseline="0" dirty="0"/>
              <a:t>: número de capturas de peças vs. número de perdas.</a:t>
            </a:r>
          </a:p>
          <a:p>
            <a:pPr marL="628650" lvl="1" indent="-171450">
              <a:buFont typeface="Arial" panose="020B0604020202020204" pitchFamily="34" charset="0"/>
              <a:buChar char="•"/>
            </a:pPr>
            <a:r>
              <a:rPr lang="pt-BR" sz="1200" dirty="0"/>
              <a:t>Robô aspirador de pó que precisa aprender a limpar uma casa de forma ótima.</a:t>
            </a:r>
          </a:p>
          <a:p>
            <a:pPr marL="0" indent="0">
              <a:buFont typeface="Arial" panose="020B0604020202020204" pitchFamily="34" charset="0"/>
              <a:buNone/>
            </a:pPr>
            <a:endParaRPr lang="nl-BE" sz="1200" dirty="0"/>
          </a:p>
          <a:p>
            <a:pPr marL="171450" indent="-171450">
              <a:buFont typeface="Arial" panose="020B0604020202020204" pitchFamily="34" charset="0"/>
              <a:buChar char="•"/>
            </a:pPr>
            <a:r>
              <a:rPr lang="pt-BR" sz="1200" dirty="0"/>
              <a:t>Os algoritmos de aprendizado por reforço tentam encontrar a </a:t>
            </a:r>
            <a:r>
              <a:rPr lang="pt-BR" sz="1200" b="1" i="1" dirty="0"/>
              <a:t>política</a:t>
            </a:r>
            <a:r>
              <a:rPr lang="pt-BR" sz="1200" dirty="0"/>
              <a:t> que mapeia os </a:t>
            </a:r>
            <a:r>
              <a:rPr lang="pt-BR" sz="1200" b="1" i="1" dirty="0"/>
              <a:t>estados</a:t>
            </a:r>
            <a:r>
              <a:rPr lang="pt-BR" sz="1200" dirty="0"/>
              <a:t> do </a:t>
            </a:r>
            <a:r>
              <a:rPr lang="pt-BR" sz="1200" b="1" i="1" dirty="0"/>
              <a:t>ambiente</a:t>
            </a:r>
            <a:r>
              <a:rPr lang="pt-BR" sz="1200" dirty="0"/>
              <a:t> às </a:t>
            </a:r>
            <a:r>
              <a:rPr lang="pt-BR" sz="1200" b="1" i="1" dirty="0"/>
              <a:t>ações</a:t>
            </a:r>
            <a:r>
              <a:rPr lang="pt-BR" sz="1200" dirty="0"/>
              <a:t> que o </a:t>
            </a:r>
            <a:r>
              <a:rPr lang="pt-BR" sz="1200" b="1" i="1" dirty="0"/>
              <a:t>agente</a:t>
            </a:r>
            <a:r>
              <a:rPr lang="pt-BR" sz="1200" dirty="0"/>
              <a:t> deve tomar nesses </a:t>
            </a:r>
            <a:r>
              <a:rPr lang="pt-BR" sz="1200" b="1" i="1" dirty="0"/>
              <a:t>estados</a:t>
            </a:r>
            <a:r>
              <a:rPr lang="pt-BR" sz="1200" b="0" i="0" dirty="0"/>
              <a:t>.</a:t>
            </a:r>
          </a:p>
          <a:p>
            <a:pPr marL="171450" indent="-171450">
              <a:buFont typeface="Arial" panose="020B0604020202020204" pitchFamily="34" charset="0"/>
              <a:buChar char="•"/>
            </a:pPr>
            <a:r>
              <a:rPr lang="pt-BR" sz="1200" b="0" i="0" dirty="0"/>
              <a:t>Como um algoritmo de aprendizagem aprende a escolher ações apenas</a:t>
            </a:r>
            <a:r>
              <a:rPr lang="pt-BR" sz="1200" b="0" i="0" baseline="0" dirty="0"/>
              <a:t> </a:t>
            </a:r>
            <a:r>
              <a:rPr lang="pt-BR" sz="1200" b="0" i="0" dirty="0"/>
              <a:t>interagindo com o ambiente?</a:t>
            </a:r>
          </a:p>
          <a:p>
            <a:pPr marL="628650" lvl="1" indent="-171450">
              <a:buFont typeface="Arial" panose="020B0604020202020204" pitchFamily="34" charset="0"/>
              <a:buChar char="•"/>
            </a:pPr>
            <a:r>
              <a:rPr lang="pt-BR" sz="1200" b="0" i="0" dirty="0"/>
              <a:t>Muitas vezes, é impraticável o uso de aprendizage</a:t>
            </a:r>
            <a:r>
              <a:rPr lang="pt-BR" sz="1200" b="0" i="0" baseline="0" dirty="0"/>
              <a:t>m </a:t>
            </a:r>
            <a:r>
              <a:rPr lang="pt-BR" sz="1200" b="0" i="0" dirty="0"/>
              <a:t>supervisionada.</a:t>
            </a:r>
          </a:p>
          <a:p>
            <a:pPr marL="1085850" lvl="2" indent="-171450">
              <a:buFont typeface="Arial" panose="020B0604020202020204" pitchFamily="34" charset="0"/>
              <a:buChar char="•"/>
            </a:pPr>
            <a:r>
              <a:rPr lang="pt-BR" sz="1200" b="0" i="0" dirty="0"/>
              <a:t>Como obter exemplos do comportamento correto e</a:t>
            </a:r>
            <a:r>
              <a:rPr lang="pt-BR" sz="1200" b="0" i="0" baseline="0" dirty="0"/>
              <a:t> </a:t>
            </a:r>
            <a:r>
              <a:rPr lang="pt-BR" sz="1200" b="0" i="0" dirty="0"/>
              <a:t>representativo para qualquer situação?</a:t>
            </a:r>
          </a:p>
          <a:p>
            <a:pPr marL="1085850" lvl="2" indent="-171450">
              <a:buFont typeface="Arial" panose="020B0604020202020204" pitchFamily="34" charset="0"/>
              <a:buChar char="•"/>
            </a:pPr>
            <a:r>
              <a:rPr lang="pt-BR" sz="1200" b="0" i="0" dirty="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18482943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O Aprendizado Metaheurístico é uma abordagem na área da Inteligência Artificial (IA) e Otimização que visa desenvolver algoritmos capazes de encontrar soluções aproximadas para problemas complexos de otimização em diversos domínios.</a:t>
            </a:r>
          </a:p>
          <a:p>
            <a:pPr algn="l"/>
            <a:r>
              <a:rPr lang="pt-BR" b="0" i="0" dirty="0">
                <a:solidFill>
                  <a:srgbClr val="374151"/>
                </a:solidFill>
                <a:effectLst/>
                <a:latin typeface="Söhne"/>
              </a:rPr>
              <a:t>Em termos simples, o aprendizado metaheurístico consiste em utilizar técnicas de aprendizado de máquina para aprimorar algoritmos de busca que possam explorar eficientemente o espaço de soluções de um problema e encontrar soluções ótimas ou próximas do ótimo.</a:t>
            </a:r>
          </a:p>
          <a:p>
            <a:pPr algn="l"/>
            <a:r>
              <a:rPr lang="pt-BR" b="0" i="0" dirty="0">
                <a:solidFill>
                  <a:srgbClr val="374151"/>
                </a:solidFill>
                <a:effectLst/>
                <a:latin typeface="Söhne"/>
              </a:rPr>
              <a:t>As metaheurísticas são algoritmos de otimização que não garantem encontrar a melhor solução global para um problema, mas buscam se aproximar dela de maneira eficiente e escalável. Diferentemente de abordagens exatas, como o método de força bruta, que avalia todas as possíveis soluções, as metaheurísticas utilizam estratégias mais inteligentes de busca, explorando o espaço de soluções de forma heurística.</a:t>
            </a:r>
          </a:p>
          <a:p>
            <a:pPr algn="l"/>
            <a:r>
              <a:rPr lang="pt-BR" b="0" i="0" dirty="0">
                <a:solidFill>
                  <a:srgbClr val="374151"/>
                </a:solidFill>
                <a:effectLst/>
                <a:latin typeface="Söhne"/>
              </a:rPr>
              <a:t>Existem várias técnicas de aprendizado metaheurístico, algumas das mais conhecidas incluem:</a:t>
            </a:r>
          </a:p>
          <a:p>
            <a:pPr algn="l">
              <a:buFont typeface="+mj-lt"/>
              <a:buAutoNum type="arabicPeriod"/>
            </a:pPr>
            <a:r>
              <a:rPr lang="pt-BR" b="0" i="0" dirty="0">
                <a:solidFill>
                  <a:srgbClr val="374151"/>
                </a:solidFill>
                <a:effectLst/>
                <a:latin typeface="Söhne"/>
              </a:rPr>
              <a:t>Algoritmo Genético: Inspirado na evolução biológica, utiliza conceitos como seleção natural, crossover (recombinação genética) e mutação para otimizar soluções em uma população de indivíduos.</a:t>
            </a:r>
          </a:p>
          <a:p>
            <a:pPr algn="l">
              <a:buFont typeface="+mj-lt"/>
              <a:buAutoNum type="arabicPeriod"/>
            </a:pPr>
            <a:r>
              <a:rPr lang="pt-BR" b="0" i="0" dirty="0">
                <a:solidFill>
                  <a:srgbClr val="374151"/>
                </a:solidFill>
                <a:effectLst/>
                <a:latin typeface="Söhne"/>
              </a:rPr>
              <a:t>Otimização por Enxame de Partículas (</a:t>
            </a:r>
            <a:r>
              <a:rPr lang="pt-BR" b="0" i="0" dirty="0" err="1">
                <a:solidFill>
                  <a:srgbClr val="374151"/>
                </a:solidFill>
                <a:effectLst/>
                <a:latin typeface="Söhne"/>
              </a:rPr>
              <a:t>Particle</a:t>
            </a:r>
            <a:r>
              <a:rPr lang="pt-BR" b="0" i="0" dirty="0">
                <a:solidFill>
                  <a:srgbClr val="374151"/>
                </a:solidFill>
                <a:effectLst/>
                <a:latin typeface="Söhne"/>
              </a:rPr>
              <a:t> </a:t>
            </a:r>
            <a:r>
              <a:rPr lang="pt-BR" b="0" i="0" dirty="0" err="1">
                <a:solidFill>
                  <a:srgbClr val="374151"/>
                </a:solidFill>
                <a:effectLst/>
                <a:latin typeface="Söhne"/>
              </a:rPr>
              <a:t>Swarm</a:t>
            </a:r>
            <a:r>
              <a:rPr lang="pt-BR" b="0" i="0" dirty="0">
                <a:solidFill>
                  <a:srgbClr val="374151"/>
                </a:solidFill>
                <a:effectLst/>
                <a:latin typeface="Söhne"/>
              </a:rPr>
              <a:t> </a:t>
            </a:r>
            <a:r>
              <a:rPr lang="pt-BR" b="0" i="0" dirty="0" err="1">
                <a:solidFill>
                  <a:srgbClr val="374151"/>
                </a:solidFill>
                <a:effectLst/>
                <a:latin typeface="Söhne"/>
              </a:rPr>
              <a:t>Optimization</a:t>
            </a:r>
            <a:r>
              <a:rPr lang="pt-BR" b="0" i="0" dirty="0">
                <a:solidFill>
                  <a:srgbClr val="374151"/>
                </a:solidFill>
                <a:effectLst/>
                <a:latin typeface="Söhne"/>
              </a:rPr>
              <a:t> - PSO): Baseado na simulação do comportamento de um enxame de partículas, onde cada partícula representa uma possível solução do problema.</a:t>
            </a:r>
          </a:p>
          <a:p>
            <a:pPr algn="l">
              <a:buFont typeface="+mj-lt"/>
              <a:buAutoNum type="arabicPeriod"/>
            </a:pPr>
            <a:r>
              <a:rPr lang="pt-BR" b="0" i="0" dirty="0">
                <a:solidFill>
                  <a:srgbClr val="374151"/>
                </a:solidFill>
                <a:effectLst/>
                <a:latin typeface="Söhne"/>
              </a:rPr>
              <a:t>Otimização por Colônia de Formigas (</a:t>
            </a:r>
            <a:r>
              <a:rPr lang="pt-BR" b="0" i="0" dirty="0" err="1">
                <a:solidFill>
                  <a:srgbClr val="374151"/>
                </a:solidFill>
                <a:effectLst/>
                <a:latin typeface="Söhne"/>
              </a:rPr>
              <a:t>Ant</a:t>
            </a:r>
            <a:r>
              <a:rPr lang="pt-BR" b="0" i="0" dirty="0">
                <a:solidFill>
                  <a:srgbClr val="374151"/>
                </a:solidFill>
                <a:effectLst/>
                <a:latin typeface="Söhne"/>
              </a:rPr>
              <a:t> Colony </a:t>
            </a:r>
            <a:r>
              <a:rPr lang="pt-BR" b="0" i="0" dirty="0" err="1">
                <a:solidFill>
                  <a:srgbClr val="374151"/>
                </a:solidFill>
                <a:effectLst/>
                <a:latin typeface="Söhne"/>
              </a:rPr>
              <a:t>Optimization</a:t>
            </a:r>
            <a:r>
              <a:rPr lang="pt-BR" b="0" i="0" dirty="0">
                <a:solidFill>
                  <a:srgbClr val="374151"/>
                </a:solidFill>
                <a:effectLst/>
                <a:latin typeface="Söhne"/>
              </a:rPr>
              <a:t> - ACO): Inspirado no comportamento das formigas, busca soluções através de trilhas de feromônios deixadas pelas formigas em suas buscas.</a:t>
            </a:r>
          </a:p>
          <a:p>
            <a:pPr algn="l">
              <a:buFont typeface="+mj-lt"/>
              <a:buAutoNum type="arabicPeriod"/>
            </a:pPr>
            <a:r>
              <a:rPr lang="pt-BR" b="0" i="0" dirty="0">
                <a:solidFill>
                  <a:srgbClr val="374151"/>
                </a:solidFill>
                <a:effectLst/>
                <a:latin typeface="Söhne"/>
              </a:rPr>
              <a:t>Otimização por Busca Tabu (Tabu Search): Utiliza memória de curto prazo para evitar revisitar soluções já exploradas, favorecendo a exploração de novas regiões do espaço de soluções.</a:t>
            </a:r>
          </a:p>
          <a:p>
            <a:pPr algn="l"/>
            <a:r>
              <a:rPr lang="pt-BR" b="0" i="0" dirty="0">
                <a:solidFill>
                  <a:srgbClr val="374151"/>
                </a:solidFill>
                <a:effectLst/>
                <a:latin typeface="Söhne"/>
              </a:rPr>
              <a:t>O aprendizado metaheurístico é especialmente útil quando se lida com problemas complexos e de grande escala, onde os métodos exatos podem ser computacionalmente inviáveis. Embora não garantam a melhor solução, essas técnicas têm se mostrado eficazes na busca por soluções aproximadas em uma ampla variedade de aplicações, como otimização de rotas, planejamento, alocação de recursos, entre outros.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1" dirty="0"/>
              <a:t>Metaheurísticas</a:t>
            </a:r>
            <a:r>
              <a:rPr lang="pt-BR" dirty="0"/>
              <a:t> são geralmente aplicadas a problemas para os quais não se conhece um algoritmo eficiente (e.g., problemas NP-completos).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NP-completos: </a:t>
            </a:r>
            <a:r>
              <a:rPr lang="pt-BR" sz="1200" b="0" i="0" kern="1200" dirty="0" err="1">
                <a:solidFill>
                  <a:schemeClr val="tx1"/>
                </a:solidFill>
                <a:effectLst/>
                <a:latin typeface="+mn-lt"/>
                <a:ea typeface="+mn-ea"/>
                <a:cs typeface="+mn-cs"/>
              </a:rPr>
              <a:t>Nondeterministic</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Polynomial</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Problems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Heurística é um método ou processo criado com o </a:t>
            </a:r>
            <a:r>
              <a:rPr lang="pt-BR" sz="1200" b="1" i="0" kern="1200" dirty="0">
                <a:solidFill>
                  <a:schemeClr val="tx1"/>
                </a:solidFill>
                <a:effectLst/>
                <a:latin typeface="+mn-lt"/>
                <a:ea typeface="+mn-ea"/>
                <a:cs typeface="+mn-cs"/>
              </a:rPr>
              <a:t>objetivo de encontrar soluções rápidas, muitas vezes sub-ótimas, para um problema</a:t>
            </a:r>
            <a:r>
              <a:rPr lang="pt-BR" sz="1200" b="0" i="0" kern="1200" dirty="0">
                <a:solidFill>
                  <a:schemeClr val="tx1"/>
                </a:solidFill>
                <a:effectLst/>
                <a:latin typeface="+mn-lt"/>
                <a:ea typeface="+mn-ea"/>
                <a:cs typeface="+mn-cs"/>
              </a:rPr>
              <a:t>.</a:t>
            </a:r>
          </a:p>
          <a:p>
            <a:endParaRPr lang="pt-BR" sz="1200" b="0" i="0" kern="1200" dirty="0">
              <a:solidFill>
                <a:schemeClr val="tx1"/>
              </a:solidFill>
              <a:effectLst/>
              <a:latin typeface="+mn-lt"/>
              <a:ea typeface="+mn-ea"/>
              <a:cs typeface="+mn-cs"/>
            </a:endParaRPr>
          </a:p>
          <a:p>
            <a:r>
              <a:rPr lang="pt-BR" sz="1200" dirty="0"/>
              <a:t>Em otimização matemática e ciência da computação, heurística é uma técnica projetada para resolver um problema mais rapidamente quando os métodos clássicos são muito lentos, ou para encontrar uma solução aproximada quando os métodos clássicos não conseguem encontrar qualquer solução ou uma solução exata. Isso é obtido trocando-se a otimização, integridade</a:t>
            </a:r>
            <a:r>
              <a:rPr lang="pt-BR" sz="1200" baseline="0" dirty="0"/>
              <a:t> e</a:t>
            </a:r>
            <a:r>
              <a:rPr lang="pt-BR" sz="1200" dirty="0"/>
              <a:t> precisão por velocidade. De certa forma, pode ser considerado um atalho.</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Uma </a:t>
            </a:r>
            <a:r>
              <a:rPr lang="pt-BR" sz="1200" b="1" i="1" dirty="0"/>
              <a:t>metaheurística</a:t>
            </a:r>
            <a:r>
              <a:rPr lang="pt-BR" sz="1200" dirty="0"/>
              <a:t> é um procedimento de alto nível projetado para encontrar, gerar ou selecionar uma heurística (i.e., algoritmo de busca local) que pode fornecer uma solução suficientemente boa para um problema de otimização, especialmente com informações incompletas ou imperfeitas ou quando se tem capacidade de computação limitada.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é explorar eficientemente o espaço de busca para encontrar soluções ótimas ou próximas das ótimas.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As metaheurísticas são estratégias que orientam o processo de busca com o objetivo de explorar eficientemente o espaço à procura de soluções quase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das metaheurísticas é explorar eficientemente o espaço de busca para encontrar soluções ótimas ou próximas das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é garantido que se encontre a solução ótima, mas na maioria dos casos é encontrada uma solução viável.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i="1" dirty="0"/>
              <a:t>Metaheurísticas</a:t>
            </a:r>
            <a:r>
              <a:rPr lang="pt-BR" sz="1200" dirty="0"/>
              <a:t> são </a:t>
            </a:r>
            <a:r>
              <a:rPr lang="pt-BR" dirty="0"/>
              <a:t>geralmente aplicadas a problemas NP-Completo e NP-Difícil.</a:t>
            </a:r>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22301425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15385013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32</a:t>
            </a:fld>
            <a:endParaRPr lang="pt-BR"/>
          </a:p>
        </p:txBody>
      </p:sp>
    </p:spTree>
    <p:extLst>
      <p:ext uri="{BB962C8B-B14F-4D97-AF65-F5344CB8AC3E}">
        <p14:creationId xmlns:p14="http://schemas.microsoft.com/office/powerpoint/2010/main" val="506202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C09B4-1F27-7B7E-FA5E-9F729024475C}"/>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B62AF70-8F73-DFF7-DF78-2E21073E201A}"/>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F7CEC195-A9DD-1071-B731-84117F717DB2}"/>
              </a:ext>
            </a:extLst>
          </p:cNvPr>
          <p:cNvSpPr>
            <a:spLocks noGrp="1"/>
          </p:cNvSpPr>
          <p:nvPr>
            <p:ph type="body" idx="1"/>
          </p:nvPr>
        </p:nvSpPr>
        <p:spPr/>
        <p:txBody>
          <a:bodyPr/>
          <a:lstStyle/>
          <a:p>
            <a:pPr marL="0" lvl="0" indent="0" algn="l" rtl="0">
              <a:spcBef>
                <a:spcPts val="0"/>
              </a:spcBef>
              <a:spcAft>
                <a:spcPts val="0"/>
              </a:spcAft>
              <a:buNone/>
            </a:pPr>
            <a:r>
              <a:rPr lang="pt-BR" sz="1200" b="1" dirty="0"/>
              <a:t>Exemplo</a:t>
            </a:r>
            <a:r>
              <a:rPr lang="pt-BR" sz="1200" dirty="0"/>
              <a:t>: </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Binder</a:t>
            </a:r>
            <a:r>
              <a:rPr lang="pt-BR" sz="1200" dirty="0"/>
              <a:t>: https://mybinder.org/v2/gh/zz4fap/t319_aprendizado_de_maquina/main?filepath=notebooks%2Fjupyter%2FFigura_2D.ipynb</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Colab</a:t>
            </a:r>
            <a:r>
              <a:rPr lang="pt-BR" sz="1200" dirty="0"/>
              <a:t>: https://colab.research.google.com/github/zz4fap/t319_aprendizado_de_maquina/blob/main/notebooks/jupyter/Figura_2D.ipynb</a:t>
            </a:r>
          </a:p>
          <a:p>
            <a:endParaRPr lang="en-US" dirty="0"/>
          </a:p>
          <a:p>
            <a:endParaRPr lang="en-US" dirty="0"/>
          </a:p>
        </p:txBody>
      </p:sp>
      <p:sp>
        <p:nvSpPr>
          <p:cNvPr id="4" name="Espaço Reservado para Número de Slide 3">
            <a:extLst>
              <a:ext uri="{FF2B5EF4-FFF2-40B4-BE49-F238E27FC236}">
                <a16:creationId xmlns:a16="http://schemas.microsoft.com/office/drawing/2014/main" id="{00A94584-8BA8-531A-9285-A79543B3A08C}"/>
              </a:ext>
            </a:extLst>
          </p:cNvPr>
          <p:cNvSpPr>
            <a:spLocks noGrp="1"/>
          </p:cNvSpPr>
          <p:nvPr>
            <p:ph type="sldNum" sz="quarter" idx="10"/>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79319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b="1" dirty="0"/>
              <a:t>P</a:t>
            </a:r>
            <a:r>
              <a:rPr lang="pt-BR" b="1" i="0" dirty="0">
                <a:effectLst/>
              </a:rPr>
              <a:t>rocessar grandes volumes de dados para extração de </a:t>
            </a:r>
            <a:r>
              <a:rPr lang="pt-BR" b="1" i="1" dirty="0">
                <a:effectLst/>
              </a:rPr>
              <a:t>insights</a:t>
            </a:r>
            <a:endParaRPr lang="pt-BR" b="1" dirty="0"/>
          </a:p>
          <a:p>
            <a:pPr defTabSz="1686336">
              <a:defRPr/>
            </a:pPr>
            <a:r>
              <a:rPr lang="pt-BR" dirty="0"/>
              <a:t>A utilização de IA para processar grandes volumes de dados tem como objetivo identificar padrões, tendências ou relações ocultas nos dados. Esse processo vai além da capacidade humana de análise manual, permitindo que a IA descubra insights significativos de forma mais rápida e precisa. Ao extrair insights dos dados, as organizações podem obter informações estratégicas para tomada de decisões informadas. Isso inclui identificar oportunidades de mercado, compreender o comportamento do cliente, otimizar processos operacionais e antecipar tendências futuras.</a:t>
            </a:r>
            <a:endParaRPr lang="pt-BR" b="0" i="0" dirty="0">
              <a:solidFill>
                <a:srgbClr val="0D0D0D"/>
              </a:solidFill>
              <a:effectLst/>
              <a:latin typeface="Söhne"/>
            </a:endParaRPr>
          </a:p>
          <a:p>
            <a:pPr defTabSz="1686336">
              <a:defRPr/>
            </a:pPr>
            <a:endParaRPr lang="pt-BR" b="0" i="0" dirty="0">
              <a:solidFill>
                <a:srgbClr val="0D0D0D"/>
              </a:solidFill>
              <a:effectLst/>
              <a:latin typeface="Söhne"/>
            </a:endParaRPr>
          </a:p>
          <a:p>
            <a:pPr marL="0" marR="0" lvl="0" indent="0" algn="l" defTabSz="1686336" rtl="0" eaLnBrk="1" fontAlgn="auto" latinLnBrk="0" hangingPunct="1">
              <a:lnSpc>
                <a:spcPct val="100000"/>
              </a:lnSpc>
              <a:spcBef>
                <a:spcPts val="0"/>
              </a:spcBef>
              <a:spcAft>
                <a:spcPts val="0"/>
              </a:spcAft>
              <a:buClrTx/>
              <a:buSzTx/>
              <a:buFontTx/>
              <a:buNone/>
              <a:tabLst/>
              <a:defRPr/>
            </a:pPr>
            <a:r>
              <a:rPr lang="pt-BR" b="1" i="0" dirty="0">
                <a:effectLst/>
              </a:rPr>
              <a:t>Criar experiências personalizadas para seus clientes</a:t>
            </a:r>
            <a:endParaRPr lang="pt-BR" b="1" i="0" dirty="0">
              <a:solidFill>
                <a:srgbClr val="0D0D0D"/>
              </a:solidFill>
              <a:effectLst/>
              <a:latin typeface="Söhne"/>
            </a:endParaRPr>
          </a:p>
          <a:p>
            <a:pPr defTabSz="1686336">
              <a:defRPr/>
            </a:pPr>
            <a:r>
              <a:rPr lang="pt-BR" b="0" i="0" dirty="0">
                <a:solidFill>
                  <a:srgbClr val="0D0D0D"/>
                </a:solidFill>
                <a:effectLst/>
                <a:latin typeface="Söhne"/>
              </a:rPr>
              <a:t>Ao empregar IA para criar experiências personalizadas, as empresas podem analisar dados sobre o comportamento, preferências e histórico de compra de cada cliente. </a:t>
            </a:r>
          </a:p>
          <a:p>
            <a:pPr defTabSz="1686336">
              <a:defRPr/>
            </a:pPr>
            <a:r>
              <a:rPr lang="pt-BR" b="0" i="0" dirty="0">
                <a:solidFill>
                  <a:srgbClr val="0D0D0D"/>
                </a:solidFill>
                <a:effectLst/>
                <a:latin typeface="Söhne"/>
              </a:rPr>
              <a:t>Com base nessa análise, a IA pode recomendar produtos ou serviços específicos, personalizar ofertas, ajustar interfaces de usuário e adaptar interações em tempo real. Isso resulta em uma experiência mais relevante e agradável para o cliente, aumentando a satisfação e fortalecendo o relacionamento entre a empresa e seus consumidores.</a:t>
            </a:r>
          </a:p>
          <a:p>
            <a:pPr defTabSz="1686336">
              <a:defRPr/>
            </a:pPr>
            <a:r>
              <a:rPr lang="pt-BR" b="0" i="0" dirty="0">
                <a:solidFill>
                  <a:srgbClr val="0D0D0D"/>
                </a:solidFill>
                <a:effectLst/>
                <a:latin typeface="Söhne"/>
              </a:rPr>
              <a:t>Por exemplo, Netflix faz recomendações de files e séries. A Amazon de produtos que você pode gostar.</a:t>
            </a: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34046775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https://drive.google.com/drive/folders/1IyIIMu1w6POBhrVnw11yqXXy6BjC439j?usp=sharing</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34</a:t>
            </a:fld>
            <a:endParaRPr lang="pt-BR"/>
          </a:p>
        </p:txBody>
      </p:sp>
    </p:spTree>
    <p:extLst>
      <p:ext uri="{BB962C8B-B14F-4D97-AF65-F5344CB8AC3E}">
        <p14:creationId xmlns:p14="http://schemas.microsoft.com/office/powerpoint/2010/main" val="6471676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Laboratório #1</a:t>
            </a:r>
            <a:r>
              <a:rPr lang="pt-BR" sz="1200" dirty="0"/>
              <a:t>: https://mybinder.org/v2/gh/zz4fap/t319_aprendizado_de_maquina/main?filepath=labs%2FLaboratorio1.ipynb</a:t>
            </a:r>
          </a:p>
          <a:p>
            <a:endParaRPr lang="pt-BR" sz="1200" dirty="0"/>
          </a:p>
          <a:p>
            <a:r>
              <a:rPr lang="pt-BR" sz="1200" b="1" dirty="0"/>
              <a:t>Laboratório #1</a:t>
            </a:r>
            <a:r>
              <a:rPr lang="pt-BR" sz="1200" dirty="0"/>
              <a:t>: https://colab.research.google.com/github/zz4fap/t319_aprendizado_de_maquina/blob/main/labs/Laboratorio1.ipynb</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37</a:t>
            </a:fld>
            <a:endParaRPr lang="pt-BR"/>
          </a:p>
        </p:txBody>
      </p:sp>
    </p:spTree>
    <p:extLst>
      <p:ext uri="{BB962C8B-B14F-4D97-AF65-F5344CB8AC3E}">
        <p14:creationId xmlns:p14="http://schemas.microsoft.com/office/powerpoint/2010/main" val="1758614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sz="1200" b="1" dirty="0"/>
              <a:t>Referências</a:t>
            </a:r>
            <a:r>
              <a:rPr lang="pt-BR" sz="1200" dirty="0"/>
              <a:t>:</a:t>
            </a:r>
          </a:p>
          <a:p>
            <a:pPr defTabSz="1686336">
              <a:defRPr/>
            </a:pPr>
            <a:r>
              <a:rPr lang="pt-BR" sz="1200" dirty="0"/>
              <a:t>[1] Matti Latva-aho ad Kari Leppänen (editors)</a:t>
            </a:r>
            <a:r>
              <a:rPr lang="en-US" sz="1200" dirty="0"/>
              <a:t>, KEY DRIVERS AND RESEARCH CHALLENGES FOR 6G UBIQUITOUS WIRELESS INTELLIGENCE, 6G Flagship, University of Oulu, Oulu,</a:t>
            </a:r>
            <a:r>
              <a:rPr lang="en-US" sz="1200" baseline="0" dirty="0"/>
              <a:t> </a:t>
            </a:r>
            <a:r>
              <a:rPr lang="en-US" sz="1200" baseline="0" dirty="0" err="1"/>
              <a:t>disponível</a:t>
            </a:r>
            <a:r>
              <a:rPr lang="en-US" sz="1200" baseline="0" dirty="0"/>
              <a:t> online </a:t>
            </a:r>
            <a:r>
              <a:rPr lang="en-US" sz="1200" baseline="0" dirty="0" err="1"/>
              <a:t>em</a:t>
            </a:r>
            <a:r>
              <a:rPr lang="en-US" sz="1200" baseline="0" dirty="0"/>
              <a:t>: http://jultika.oulu.fi/files/isbn9789526223544.pdf</a:t>
            </a:r>
          </a:p>
          <a:p>
            <a:pPr marL="0" marR="0" lvl="0" indent="0" algn="l" defTabSz="1686336" rtl="0" eaLnBrk="1" fontAlgn="auto" latinLnBrk="0" hangingPunct="1">
              <a:lnSpc>
                <a:spcPct val="100000"/>
              </a:lnSpc>
              <a:spcBef>
                <a:spcPts val="0"/>
              </a:spcBef>
              <a:spcAft>
                <a:spcPts val="0"/>
              </a:spcAft>
              <a:buClrTx/>
              <a:buSzTx/>
              <a:buFontTx/>
              <a:buNone/>
              <a:tabLst/>
              <a:defRPr/>
            </a:pPr>
            <a:r>
              <a:rPr lang="en-US" sz="1200" baseline="0" dirty="0"/>
              <a:t>[2] </a:t>
            </a:r>
            <a:r>
              <a:rPr lang="pt-BR" sz="1200" dirty="0"/>
              <a:t>Mostafa Zaman Chowdhury, Md. Shahjalal, Shakil Ahmed, Yeong Min Jang, “</a:t>
            </a:r>
            <a:r>
              <a:rPr lang="en-US" sz="1200" b="0" i="0" kern="1200" dirty="0">
                <a:solidFill>
                  <a:schemeClr val="tx1"/>
                </a:solidFill>
                <a:effectLst/>
                <a:latin typeface="+mn-lt"/>
                <a:ea typeface="+mn-ea"/>
                <a:cs typeface="+mn-cs"/>
              </a:rPr>
              <a:t>6G Wireless Communication Systems: Applications, Requirements, Technologies, Challenges, and Research Directions”, </a:t>
            </a:r>
            <a:r>
              <a:rPr lang="pt-BR" sz="1200" dirty="0">
                <a:hlinkClick r:id="rId3"/>
              </a:rPr>
              <a:t>https://arxiv.org/ftp/arxiv/papers/1909/1909.11315.pdf</a:t>
            </a: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1291918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 inteligência artificial (IA) está se tornando cada vez mais presente em diversos setores da economia, o que está abrindo oportunidades em várias profissões relacionadas. Algumas das principais profissões que trabalham com IA incluem:</a:t>
            </a:r>
          </a:p>
          <a:p>
            <a:pPr algn="l">
              <a:buFont typeface="+mj-lt"/>
              <a:buAutoNum type="arabicPeriod"/>
            </a:pPr>
            <a:r>
              <a:rPr lang="pt-BR" b="0" i="0" dirty="0">
                <a:solidFill>
                  <a:srgbClr val="374151"/>
                </a:solidFill>
                <a:effectLst/>
                <a:latin typeface="Söhne"/>
              </a:rPr>
              <a:t>Cientista de Dados: Responsável por coletar, analisar e interpretar grandes volumes de dados para desenvolver modelos e algoritmos de IA.</a:t>
            </a:r>
          </a:p>
          <a:p>
            <a:pPr algn="l">
              <a:buFont typeface="+mj-lt"/>
              <a:buAutoNum type="arabicPeriod"/>
            </a:pPr>
            <a:r>
              <a:rPr lang="pt-BR" b="0" i="0" dirty="0">
                <a:solidFill>
                  <a:srgbClr val="374151"/>
                </a:solidFill>
                <a:effectLst/>
                <a:latin typeface="Söhne"/>
              </a:rPr>
              <a:t>Engenheiro de </a:t>
            </a:r>
            <a:r>
              <a:rPr lang="pt-BR" b="0" i="0" dirty="0" err="1">
                <a:solidFill>
                  <a:srgbClr val="374151"/>
                </a:solidFill>
                <a:effectLst/>
                <a:latin typeface="Söhne"/>
              </a:rPr>
              <a:t>Machine</a:t>
            </a:r>
            <a:r>
              <a:rPr lang="pt-BR" b="0" i="0" dirty="0">
                <a:solidFill>
                  <a:srgbClr val="374151"/>
                </a:solidFill>
                <a:effectLst/>
                <a:latin typeface="Söhne"/>
              </a:rPr>
              <a:t> Learning: Desenvolve algoritmos e sistemas de aprendizado de máquina para capacitar a IA a aprender e tomar decisões.</a:t>
            </a:r>
          </a:p>
          <a:p>
            <a:pPr algn="l">
              <a:buFont typeface="+mj-lt"/>
              <a:buAutoNum type="arabicPeriod"/>
            </a:pPr>
            <a:r>
              <a:rPr lang="pt-BR" b="0" i="0" dirty="0">
                <a:solidFill>
                  <a:srgbClr val="374151"/>
                </a:solidFill>
                <a:effectLst/>
                <a:latin typeface="Söhne"/>
              </a:rPr>
              <a:t>Desenvolvedor de IA: Cria e implementa sistemas e aplicativos que utilizam tecnologias de IA.</a:t>
            </a:r>
          </a:p>
          <a:p>
            <a:pPr algn="l">
              <a:buFont typeface="+mj-lt"/>
              <a:buAutoNum type="arabicPeriod"/>
            </a:pPr>
            <a:r>
              <a:rPr lang="pt-BR" b="0" i="0" dirty="0">
                <a:solidFill>
                  <a:srgbClr val="374151"/>
                </a:solidFill>
                <a:effectLst/>
                <a:latin typeface="Söhne"/>
              </a:rPr>
              <a:t>Pesquisador em IA: Realiza pesquisas para avançar o conhecimento em inteligência artificial e desenvolver novos conceitos e técnicas.</a:t>
            </a:r>
          </a:p>
          <a:p>
            <a:pPr algn="l">
              <a:buFont typeface="+mj-lt"/>
              <a:buAutoNum type="arabicPeriod"/>
            </a:pPr>
            <a:r>
              <a:rPr lang="pt-BR" b="0" i="0" dirty="0">
                <a:solidFill>
                  <a:srgbClr val="374151"/>
                </a:solidFill>
                <a:effectLst/>
                <a:latin typeface="Söhne"/>
              </a:rPr>
              <a:t>Especialista em Processamento de Linguagem Natural (NLP): Trabalha no desenvolvimento de sistemas capazes de entender, interpretar e responder a linguagem humana de forma natural.</a:t>
            </a:r>
          </a:p>
          <a:p>
            <a:pPr algn="l">
              <a:buFont typeface="+mj-lt"/>
              <a:buAutoNum type="arabicPeriod"/>
            </a:pPr>
            <a:r>
              <a:rPr lang="pt-BR" b="0" i="0" dirty="0">
                <a:solidFill>
                  <a:srgbClr val="374151"/>
                </a:solidFill>
                <a:effectLst/>
                <a:latin typeface="Söhne"/>
              </a:rPr>
              <a:t>Engenheiro de Visão Computacional: Desenvolve sistemas que permitem que as máquinas "vejam" e compreendam imagens e vídeos.</a:t>
            </a:r>
          </a:p>
          <a:p>
            <a:pPr algn="l">
              <a:buFont typeface="+mj-lt"/>
              <a:buAutoNum type="arabicPeriod"/>
            </a:pPr>
            <a:r>
              <a:rPr lang="pt-BR" b="0" i="0" dirty="0">
                <a:solidFill>
                  <a:srgbClr val="374151"/>
                </a:solidFill>
                <a:effectLst/>
                <a:latin typeface="Söhne"/>
              </a:rPr>
              <a:t>Analista de Dados: Responsável por coletar, limpar e organizar dados para utilização em projetos de IA.</a:t>
            </a:r>
          </a:p>
          <a:p>
            <a:pPr algn="l">
              <a:buFont typeface="+mj-lt"/>
              <a:buAutoNum type="arabicPeriod"/>
            </a:pPr>
            <a:r>
              <a:rPr lang="pt-BR" b="0" i="0" dirty="0">
                <a:solidFill>
                  <a:srgbClr val="374151"/>
                </a:solidFill>
                <a:effectLst/>
                <a:latin typeface="Söhne"/>
              </a:rPr>
              <a:t>Arquiteto de Dados: Projetista de infraestruturas de dados que apoiam as aplicações de IA.</a:t>
            </a:r>
          </a:p>
          <a:p>
            <a:pPr algn="l">
              <a:buFont typeface="+mj-lt"/>
              <a:buAutoNum type="arabicPeriod"/>
            </a:pPr>
            <a:r>
              <a:rPr lang="pt-BR" b="0" i="0" dirty="0">
                <a:solidFill>
                  <a:srgbClr val="374151"/>
                </a:solidFill>
                <a:effectLst/>
                <a:latin typeface="Söhne"/>
              </a:rPr>
              <a:t>Engenheiro de Robótica: Projeta e desenvolve robôs com capacidades de IA e aprendizado autônomo.</a:t>
            </a:r>
          </a:p>
          <a:p>
            <a:pPr algn="l">
              <a:buFont typeface="+mj-lt"/>
              <a:buAutoNum type="arabicPeriod"/>
            </a:pPr>
            <a:r>
              <a:rPr lang="pt-BR" b="0" i="0" dirty="0">
                <a:solidFill>
                  <a:srgbClr val="374151"/>
                </a:solidFill>
                <a:effectLst/>
                <a:latin typeface="Söhne"/>
              </a:rPr>
              <a:t>Especialista em Ética de IA: Trabalha para garantir que os sistemas de IA sejam desenvolvidos e utilizados de maneira ética e responsável.</a:t>
            </a:r>
          </a:p>
          <a:p>
            <a:pPr algn="l">
              <a:buFont typeface="+mj-lt"/>
              <a:buAutoNum type="arabicPeriod"/>
            </a:pPr>
            <a:r>
              <a:rPr lang="pt-BR" b="0" i="0" dirty="0">
                <a:solidFill>
                  <a:srgbClr val="374151"/>
                </a:solidFill>
                <a:effectLst/>
                <a:latin typeface="Söhne"/>
              </a:rPr>
              <a:t>Especialista em Automação de Processos Robóticos (RPA): Implementa soluções de automação usando IA para otimizar processos de negócios.</a:t>
            </a:r>
          </a:p>
          <a:p>
            <a:pPr algn="l">
              <a:buFont typeface="+mj-lt"/>
              <a:buAutoNum type="arabicPeriod"/>
            </a:pPr>
            <a:r>
              <a:rPr lang="pt-BR" b="0" i="0" dirty="0">
                <a:solidFill>
                  <a:srgbClr val="374151"/>
                </a:solidFill>
                <a:effectLst/>
                <a:latin typeface="Söhne"/>
              </a:rPr>
              <a:t>Especialista em IA para Saúde: Aplica a IA no diagnóstico médico, descoberta de medicamentos e assistência ao paciente.</a:t>
            </a:r>
          </a:p>
          <a:p>
            <a:pPr algn="l">
              <a:buFont typeface="+mj-lt"/>
              <a:buAutoNum type="arabicPeriod"/>
            </a:pPr>
            <a:r>
              <a:rPr lang="pt-BR" b="0" i="0" dirty="0">
                <a:solidFill>
                  <a:srgbClr val="374151"/>
                </a:solidFill>
                <a:effectLst/>
                <a:latin typeface="Söhne"/>
              </a:rPr>
              <a:t>Engenheiro de IA para veículos autônomos: Trabalha na concepção e desenvolvimento de sistemas de IA para veículos sem motorista.</a:t>
            </a:r>
          </a:p>
          <a:p>
            <a:pPr defTabSz="1686336">
              <a:defRPr/>
            </a:pP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113567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228600" indent="-228600" algn="l">
              <a:buFont typeface="+mj-lt"/>
              <a:buAutoNum type="arabicPeriod"/>
            </a:pPr>
            <a:r>
              <a:rPr lang="pt-BR" b="0" i="0" dirty="0">
                <a:solidFill>
                  <a:srgbClr val="374151"/>
                </a:solidFill>
                <a:effectLst/>
                <a:latin typeface="Söhne"/>
              </a:rPr>
              <a:t>Aprendizado e adaptação: aprender com experiências passadas e se adaptar a novas situações e ambientes.</a:t>
            </a:r>
          </a:p>
          <a:p>
            <a:pPr marL="228600" indent="-228600" algn="l">
              <a:buFont typeface="+mj-lt"/>
              <a:buAutoNum type="arabicPeriod"/>
            </a:pPr>
            <a:r>
              <a:rPr lang="pt-BR" b="0" i="0" dirty="0">
                <a:solidFill>
                  <a:srgbClr val="374151"/>
                </a:solidFill>
                <a:effectLst/>
                <a:latin typeface="Söhne"/>
              </a:rPr>
              <a:t>Raciocínio e tomada de decisões: A capacidade de analisar informações, considerar opções e fazer escolhas adequadas com base em critérios específicos.</a:t>
            </a:r>
          </a:p>
          <a:p>
            <a:pPr marL="228600" indent="-228600" algn="l">
              <a:buFont typeface="+mj-lt"/>
              <a:buAutoNum type="arabicPeriod"/>
            </a:pPr>
            <a:r>
              <a:rPr lang="pt-BR" b="0" i="0" dirty="0">
                <a:solidFill>
                  <a:srgbClr val="374151"/>
                </a:solidFill>
                <a:effectLst/>
                <a:latin typeface="Söhne"/>
              </a:rPr>
              <a:t>Resolução de problemas: A habilidade de abordar problemas complexos e encontrar soluções eficientes.</a:t>
            </a:r>
          </a:p>
          <a:p>
            <a:pPr marL="228600" indent="-228600" algn="l">
              <a:buFont typeface="+mj-lt"/>
              <a:buAutoNum type="arabicPeriod"/>
            </a:pPr>
            <a:r>
              <a:rPr lang="pt-BR" b="0" i="0" dirty="0">
                <a:solidFill>
                  <a:srgbClr val="374151"/>
                </a:solidFill>
                <a:effectLst/>
                <a:latin typeface="Söhne"/>
              </a:rPr>
              <a:t>Criatividade: Embora ainda em estágios iniciais, algumas pesquisas buscam capacitar máquinas para gerar arte, música e outras formas de expressão criativa.</a:t>
            </a:r>
          </a:p>
          <a:p>
            <a:pPr marL="228600" indent="-228600" algn="l">
              <a:buFont typeface="+mj-lt"/>
              <a:buAutoNum type="arabicPeriod"/>
            </a:pPr>
            <a:r>
              <a:rPr lang="pt-BR" b="0" i="0" dirty="0">
                <a:solidFill>
                  <a:srgbClr val="374151"/>
                </a:solidFill>
                <a:effectLst/>
                <a:latin typeface="Söhne"/>
              </a:rPr>
              <a:t>Comunicação e linguagem: A IA procura entender e interagir com os seres humanos em linguagem natural, permitindo a comunicação bidirecional de forma mais natural.</a:t>
            </a:r>
          </a:p>
          <a:p>
            <a:pPr marL="228600" indent="-228600" algn="l">
              <a:buFont typeface="+mj-lt"/>
              <a:buAutoNum type="arabicPeriod"/>
            </a:pPr>
            <a:r>
              <a:rPr lang="pt-BR" b="0" i="0" dirty="0">
                <a:solidFill>
                  <a:srgbClr val="374151"/>
                </a:solidFill>
                <a:effectLst/>
                <a:latin typeface="Söhne"/>
              </a:rPr>
              <a:t>Controle de movimento e coordenação: capacidade de controlar movimentos físicos.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3559374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Objetivo</a:t>
            </a:r>
            <a:r>
              <a:rPr lang="pt-BR" sz="1200" dirty="0"/>
              <a:t>: Criar máquinas que </a:t>
            </a:r>
            <a:r>
              <a:rPr lang="pt-BR" sz="1200" i="1" dirty="0"/>
              <a:t>imitem</a:t>
            </a:r>
            <a:r>
              <a:rPr lang="pt-BR" sz="1200" dirty="0"/>
              <a:t> nossa capacidade mental para uma determinada tarefa. </a:t>
            </a:r>
            <a:endParaRPr lang="pt-BR" sz="1200" dirty="0">
              <a:cs typeface="Calibri"/>
            </a:endParaRPr>
          </a:p>
          <a:p>
            <a:pPr marL="171450" indent="-171450">
              <a:buFont typeface="Arial" panose="020B0604020202020204" pitchFamily="34" charset="0"/>
              <a:buChar char="•"/>
            </a:pPr>
            <a:r>
              <a:rPr lang="pt-BR" sz="1200" dirty="0"/>
              <a:t>Porém, esta </a:t>
            </a:r>
            <a:r>
              <a:rPr lang="pt-BR" sz="1200" i="1" dirty="0"/>
              <a:t>imitação</a:t>
            </a:r>
            <a:r>
              <a:rPr lang="pt-BR" sz="1200" dirty="0"/>
              <a:t> não será perfeita dado que somos construídos de matéria viva e até o momento não fomos capazes de criar nada semelhante ao nosso cérebro. </a:t>
            </a:r>
          </a:p>
          <a:p>
            <a:pPr marL="171450" indent="-171450">
              <a:buFont typeface="Arial" panose="020B0604020202020204" pitchFamily="34" charset="0"/>
              <a:buChar char="•"/>
            </a:pPr>
            <a:r>
              <a:rPr lang="pt-BR" sz="1200" dirty="0"/>
              <a:t>Essa </a:t>
            </a:r>
            <a:r>
              <a:rPr lang="pt-BR" sz="1200" i="1" dirty="0"/>
              <a:t>imitação</a:t>
            </a:r>
            <a:r>
              <a:rPr lang="pt-BR" sz="1200" dirty="0"/>
              <a:t> é, portanto, apenas uma aproximação. É por isso que em IA fala-se da criação de máquinas que são </a:t>
            </a:r>
            <a:r>
              <a:rPr lang="pt-BR" sz="1200" i="1" dirty="0"/>
              <a:t>modelos</a:t>
            </a:r>
            <a:r>
              <a:rPr lang="pt-BR" sz="1200" dirty="0"/>
              <a:t> de nossa capacidade de aprender, raciocinar, enxergar, falar, ouvir, etc.</a:t>
            </a:r>
            <a:endParaRPr lang="en-US" sz="1200" dirty="0"/>
          </a:p>
          <a:p>
            <a:pPr rtl="0"/>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A IA fraca concentra-se na realização de uma tarefa específica, como responder a perguntas com base na entrada do usuário ou jogar xadrez. Carros autônomos e assistentes virtuais, como Siri, são exemplos de IA fraca.</a:t>
            </a:r>
            <a:r>
              <a:rPr lang="pt-BR" sz="1200" baseline="0" dirty="0"/>
              <a:t> </a:t>
            </a:r>
            <a:r>
              <a:rPr lang="pt-BR" sz="1200" dirty="0"/>
              <a:t>IA forte pode realizar uma variedade de tarefas, eventualmente ensinando-se a resolver novos problemas. A IA fraca depende da interferência humana para definir os parâmetros de seus algoritmos de aprendizagem e fornecer os dados de treinamento relevantes para garantir a precisão. Embora a entrada humana acelere a fase de crescimento da IA forte, ela não é necessária e, com o tempo, desenvolve uma consciência semelhante à humana em vez de simulá-la, como a IA fraca. </a:t>
            </a:r>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3898063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a:t>AI is a broader concept to create intelligent machines that can </a:t>
            </a:r>
            <a:r>
              <a:rPr lang="en-US" sz="1200" b="1" i="1" dirty="0"/>
              <a:t>simulate</a:t>
            </a:r>
            <a:r>
              <a:rPr lang="en-US" sz="1200" i="1" dirty="0"/>
              <a:t> human thinking capability and behavior, whereas, machine learning is an application or subset of AI that allows machines to learn from data without being programmed explicitly.</a:t>
            </a:r>
            <a:endParaRPr lang="pt-BR" sz="1200" b="1" dirty="0">
              <a:cs typeface="Calibri"/>
            </a:endParaRPr>
          </a:p>
          <a:p>
            <a:pPr marL="0" indent="0">
              <a:buFont typeface="Arial" panose="020B0604020202020204" pitchFamily="34" charset="0"/>
              <a:buNone/>
            </a:pPr>
            <a:endParaRPr lang="pt-BR" sz="1200" b="1" dirty="0">
              <a:cs typeface="Calibri"/>
            </a:endParaRPr>
          </a:p>
          <a:p>
            <a:pPr marL="0" indent="0">
              <a:buFont typeface="Arial" panose="020B0604020202020204" pitchFamily="34" charset="0"/>
              <a:buNone/>
            </a:pPr>
            <a:r>
              <a:rPr lang="pt-BR" sz="1200" b="1" dirty="0">
                <a:cs typeface="Calibri"/>
              </a:rPr>
              <a:t>Processamento de linguagem natural</a:t>
            </a:r>
            <a:r>
              <a:rPr lang="pt-BR" sz="1200" b="0" dirty="0">
                <a:cs typeface="Calibri"/>
              </a:rPr>
              <a:t>: criação automática de resumos,</a:t>
            </a:r>
            <a:r>
              <a:rPr lang="pt-BR" sz="1200" b="0" baseline="0" dirty="0">
                <a:cs typeface="Calibri"/>
              </a:rPr>
              <a:t> tradução de textos, reconhecimento de fala, etc.</a:t>
            </a:r>
          </a:p>
          <a:p>
            <a:pPr marL="0" indent="0">
              <a:buFont typeface="Arial" panose="020B0604020202020204" pitchFamily="34" charset="0"/>
              <a:buNone/>
            </a:pPr>
            <a:r>
              <a:rPr lang="pt-BR" sz="1200" b="1" baseline="0" dirty="0">
                <a:cs typeface="Calibri"/>
              </a:rPr>
              <a:t>Representação do conhecimento</a:t>
            </a:r>
            <a:r>
              <a:rPr lang="pt-BR" sz="1200" b="0" baseline="0" dirty="0">
                <a:cs typeface="Calibri"/>
              </a:rPr>
              <a:t>: lida com problemas de como criar (extrair, absorver)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a:cs typeface="Calibri"/>
              </a:rPr>
              <a:t>Raciocínio automatizado</a:t>
            </a:r>
            <a:r>
              <a:rPr lang="pt-BR" sz="1200" b="0" baseline="0" dirty="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a:cs typeface="Calibri"/>
              </a:rPr>
              <a:t>Planejamento</a:t>
            </a:r>
            <a:r>
              <a:rPr lang="pt-BR" sz="1200" b="0" baseline="0" dirty="0">
                <a:cs typeface="Calibri"/>
              </a:rPr>
              <a:t>: </a:t>
            </a:r>
            <a:r>
              <a:rPr lang="pt-BR" dirty="0"/>
              <a:t>tem como objetivo encontrar um plano que permita uma</a:t>
            </a:r>
            <a:r>
              <a:rPr lang="pt-BR" baseline="0" dirty="0"/>
              <a:t> máquina </a:t>
            </a:r>
            <a:r>
              <a:rPr lang="pt-BR" dirty="0"/>
              <a:t>executar uma tarefa, a partir de uma situação inicial.</a:t>
            </a:r>
            <a:endParaRPr lang="pt-BR" sz="1200" b="0" baseline="0" dirty="0">
              <a:cs typeface="Calibri"/>
            </a:endParaRPr>
          </a:p>
          <a:p>
            <a:pPr marL="0" indent="0">
              <a:buFont typeface="Arial" panose="020B0604020202020204" pitchFamily="34" charset="0"/>
              <a:buNone/>
            </a:pPr>
            <a:r>
              <a:rPr lang="pt-BR" sz="1200" b="1" baseline="0" dirty="0">
                <a:cs typeface="Calibri"/>
              </a:rPr>
              <a:t>Visão computacional</a:t>
            </a:r>
            <a:r>
              <a:rPr lang="pt-BR" sz="1200" b="0" baseline="0" dirty="0">
                <a:cs typeface="Calibri"/>
              </a:rPr>
              <a:t>: desenvolvimento de máquinas inteligentes que obtém informação de imagens e vídeos. Exemplos: reconhecimento de faces, controle de qualidade em industrias, carros autônomos, etc.</a:t>
            </a:r>
          </a:p>
          <a:p>
            <a:pPr marL="0" indent="0">
              <a:buFont typeface="Arial" panose="020B0604020202020204" pitchFamily="34" charset="0"/>
              <a:buNone/>
            </a:pPr>
            <a:r>
              <a:rPr lang="pt-BR" sz="1200" b="1" baseline="0" dirty="0">
                <a:cs typeface="Calibri"/>
              </a:rPr>
              <a:t>Robótica</a:t>
            </a:r>
            <a:r>
              <a:rPr lang="pt-BR" sz="1200" b="0" baseline="0" dirty="0">
                <a:cs typeface="Calibri"/>
              </a:rPr>
              <a:t>: lida com o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a:cs typeface="Calibri"/>
              </a:rPr>
              <a:t>Aprendizado de máquina</a:t>
            </a:r>
            <a:r>
              <a:rPr lang="pt-BR" sz="1200" b="0" baseline="0" dirty="0">
                <a:cs typeface="Calibri"/>
              </a:rPr>
              <a:t>: lida com o design e construção de máquinas que executam uma tarefa específica sem terem sido explicitamente programadas para isso. Exemplos: algoritmo de recomendações do </a:t>
            </a:r>
            <a:r>
              <a:rPr lang="pt-BR" sz="1200" b="0" baseline="0" dirty="0" err="1">
                <a:cs typeface="Calibri"/>
              </a:rPr>
              <a:t>netflix</a:t>
            </a:r>
            <a:r>
              <a:rPr lang="pt-BR" sz="1200" b="0" baseline="0" dirty="0">
                <a:cs typeface="Calibri"/>
              </a:rPr>
              <a:t>, carro autômato, etc. Esses </a:t>
            </a:r>
            <a:r>
              <a:rPr lang="pt-BR" sz="1200" b="0" baseline="0" dirty="0" err="1">
                <a:cs typeface="Calibri"/>
              </a:rPr>
              <a:t>algortimos</a:t>
            </a:r>
            <a:r>
              <a:rPr lang="pt-BR" sz="1200" b="0" baseline="0" dirty="0">
                <a:cs typeface="Calibri"/>
              </a:rPr>
              <a:t> aprendem através da experiência.</a:t>
            </a:r>
          </a:p>
          <a:p>
            <a:pPr marL="0" indent="0">
              <a:buFont typeface="Arial" panose="020B0604020202020204" pitchFamily="34" charset="0"/>
              <a:buNone/>
            </a:pPr>
            <a:r>
              <a:rPr lang="pt-PT" sz="1200" b="1" i="0" dirty="0"/>
              <a:t>Inteligência artificial geral</a:t>
            </a:r>
            <a:r>
              <a:rPr lang="pt-PT" sz="1200" i="1" dirty="0"/>
              <a:t>: </a:t>
            </a:r>
            <a:r>
              <a:rPr lang="pt-BR" sz="1200" b="0" i="0" kern="1200" dirty="0">
                <a:solidFill>
                  <a:schemeClr val="tx1"/>
                </a:solidFill>
                <a:effectLst/>
                <a:latin typeface="+mn-lt"/>
                <a:ea typeface="+mn-ea"/>
                <a:cs typeface="+mn-cs"/>
              </a:rPr>
              <a:t>máquinas que possuem</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consciência e sentimentos, capazes de oferecer soluções para qualquer tipo de problema.</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a:p>
          <a:p>
            <a:endParaRPr lang="pt-BR" sz="1200" dirty="0"/>
          </a:p>
          <a:p>
            <a:r>
              <a:rPr lang="en-US" sz="1200" dirty="0"/>
              <a:t>KR&amp;R: Knowledge representation and reasoning</a:t>
            </a:r>
          </a:p>
          <a:p>
            <a:endParaRPr lang="en-US" sz="1200" dirty="0"/>
          </a:p>
          <a:p>
            <a:endParaRPr lang="en-US" sz="1200" dirty="0"/>
          </a:p>
          <a:p>
            <a:pPr rtl="0"/>
            <a:r>
              <a:rPr lang="en-US" sz="1200" dirty="0"/>
              <a:t>First of all, </a:t>
            </a:r>
            <a:r>
              <a:rPr lang="en-US" sz="1200" b="1" dirty="0"/>
              <a:t>leave the terms artificial 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problems </a:t>
            </a:r>
            <a:r>
              <a:rPr lang="en-US" sz="1200" i="1" dirty="0"/>
              <a:t>or</a:t>
            </a:r>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p>
          <a:p>
            <a:endParaRPr lang="pt-BR" sz="1200" dirty="0"/>
          </a:p>
          <a:p>
            <a:endParaRPr lang="pt-BR" dirty="0"/>
          </a:p>
          <a:p>
            <a:pPr fontAlgn="base"/>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 tem a ver com a possibilidade de imitar o comportamento de um sistema sem necessariamente reproduzir seus componentes ou saber como ele funciona internamente.</a:t>
            </a:r>
          </a:p>
          <a:p>
            <a:pPr fontAlgn="base"/>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tem a ver com a possibilidade de reconstruir um sistema a partir do entendimento do funcionamento do mesmo, de forma que o resultado seja bastante semelhante ao original.</a:t>
            </a:r>
          </a:p>
          <a:p>
            <a:pPr fontAlgn="base"/>
            <a:r>
              <a:rPr lang="pt-BR" sz="1200" b="0" i="0" kern="1200" dirty="0">
                <a:solidFill>
                  <a:schemeClr val="tx1"/>
                </a:solidFill>
                <a:effectLst/>
                <a:latin typeface="+mn-lt"/>
                <a:ea typeface="+mn-ea"/>
                <a:cs typeface="+mn-cs"/>
              </a:rPr>
              <a:t>Um exemplo ilustrativo: No filme "</a:t>
            </a:r>
            <a:r>
              <a:rPr lang="pt-BR" sz="1200" b="0" i="0" u="sng" kern="1200" dirty="0">
                <a:solidFill>
                  <a:schemeClr val="tx1"/>
                </a:solidFill>
                <a:effectLst/>
                <a:latin typeface="+mn-lt"/>
                <a:ea typeface="+mn-ea"/>
                <a:cs typeface="+mn-cs"/>
                <a:hlinkClick r:id="rId3"/>
              </a:rPr>
              <a:t>Enigma de Outro Mundo</a:t>
            </a:r>
            <a:r>
              <a:rPr lang="pt-BR" sz="1200" b="0" i="0" kern="1200" dirty="0">
                <a:solidFill>
                  <a:schemeClr val="tx1"/>
                </a:solidFill>
                <a:effectLst/>
                <a:latin typeface="+mn-lt"/>
                <a:ea typeface="+mn-ea"/>
                <a:cs typeface="+mn-cs"/>
              </a:rPr>
              <a:t>", o alienígena tem um processo de reprodução que a partir do DNA da sua vítima replica uma nova pessoa, imitando quase que completamente seus órgãos, tecidos, etc. Isso seria uma </a:t>
            </a:r>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Já no filme "</a:t>
            </a:r>
            <a:r>
              <a:rPr lang="pt-BR" sz="1200" b="0" i="0" u="sng" kern="1200" dirty="0">
                <a:solidFill>
                  <a:schemeClr val="tx1"/>
                </a:solidFill>
                <a:effectLst/>
                <a:latin typeface="+mn-lt"/>
                <a:ea typeface="+mn-ea"/>
                <a:cs typeface="+mn-cs"/>
                <a:hlinkClick r:id="rId4"/>
              </a:rPr>
              <a:t>Homem Bicentenário</a:t>
            </a:r>
            <a:r>
              <a:rPr lang="pt-BR" sz="1200" b="0" i="0" kern="1200" dirty="0">
                <a:solidFill>
                  <a:schemeClr val="tx1"/>
                </a:solidFill>
                <a:effectLst/>
                <a:latin typeface="+mn-lt"/>
                <a:ea typeface="+mn-ea"/>
                <a:cs typeface="+mn-cs"/>
              </a:rPr>
              <a:t>", um robô tenta imitar a aparência e comportamento dos humanos. Isso seria uma </a:t>
            </a:r>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a:t>
            </a:r>
          </a:p>
          <a:p>
            <a:pPr fontAlgn="base"/>
            <a:r>
              <a:rPr lang="pt-BR" sz="1200" b="0" i="0" kern="1200" dirty="0">
                <a:solidFill>
                  <a:schemeClr val="tx1"/>
                </a:solidFill>
                <a:effectLst/>
                <a:latin typeface="+mn-lt"/>
                <a:ea typeface="+mn-ea"/>
                <a:cs typeface="+mn-cs"/>
              </a:rPr>
              <a:t>No seu caso, o programa que reproduz o comportamento do dispositivo Android é um emulador porque você pode colocar seu código que roda no dispositivo real e ele funcionará da mesma forma. Já, se a aplicação rodando no browser for uma aplicação completamente diferente da que roda no dispositivo, porém o resultado para o usuário é o mesmo, então a aplicação é um simulador.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502341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a:t>AI is a broader concept to create intelligent machines that can </a:t>
            </a:r>
            <a:r>
              <a:rPr lang="en-US" sz="1200" b="1" i="1" dirty="0"/>
              <a:t>simulate</a:t>
            </a:r>
            <a:r>
              <a:rPr lang="en-US" sz="1200" i="1" dirty="0"/>
              <a:t> human thinking capability and behavior, whereas, machine learning is an application or subset of AI that allows machines to learn from data without being programmed explicitly.</a:t>
            </a:r>
            <a:endParaRPr lang="pt-BR" sz="1200" b="1" dirty="0">
              <a:cs typeface="Calibri"/>
            </a:endParaRPr>
          </a:p>
          <a:p>
            <a:pPr marL="0" indent="0">
              <a:buFont typeface="Arial" panose="020B0604020202020204" pitchFamily="34" charset="0"/>
              <a:buNone/>
            </a:pPr>
            <a:endParaRPr lang="pt-BR" sz="1200" b="1" dirty="0">
              <a:cs typeface="Calibri"/>
            </a:endParaRPr>
          </a:p>
          <a:p>
            <a:pPr marL="0" indent="0">
              <a:buFont typeface="Arial" panose="020B0604020202020204" pitchFamily="34" charset="0"/>
              <a:buNone/>
            </a:pPr>
            <a:r>
              <a:rPr lang="pt-BR" sz="1200" b="1" dirty="0">
                <a:cs typeface="Calibri"/>
              </a:rPr>
              <a:t>Processamento de linguagem natural</a:t>
            </a:r>
            <a:r>
              <a:rPr lang="pt-BR" sz="1200" b="0" dirty="0">
                <a:cs typeface="Calibri"/>
              </a:rPr>
              <a:t>: criação automática de resumos,</a:t>
            </a:r>
            <a:r>
              <a:rPr lang="pt-BR" sz="1200" b="0" baseline="0" dirty="0">
                <a:cs typeface="Calibri"/>
              </a:rPr>
              <a:t> tradução de textos em uma língua para outra, reconhecimento de fala, etc.</a:t>
            </a:r>
          </a:p>
          <a:p>
            <a:pPr marL="0" indent="0">
              <a:buFont typeface="Arial" panose="020B0604020202020204" pitchFamily="34" charset="0"/>
              <a:buNone/>
            </a:pPr>
            <a:r>
              <a:rPr lang="pt-BR" sz="1200" b="1" baseline="0" dirty="0">
                <a:cs typeface="Calibri"/>
              </a:rPr>
              <a:t>Representação do conhecimento</a:t>
            </a:r>
            <a:r>
              <a:rPr lang="pt-BR" sz="1200" b="0" baseline="0" dirty="0">
                <a:cs typeface="Calibri"/>
              </a:rPr>
              <a:t>: lida com problemas de como criar (extrair, absorver)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a:cs typeface="Calibri"/>
              </a:rPr>
              <a:t>Raciocínio automatizado</a:t>
            </a:r>
            <a:r>
              <a:rPr lang="pt-BR" sz="1200" b="0" baseline="0" dirty="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a:cs typeface="Calibri"/>
              </a:rPr>
              <a:t>Planejamento</a:t>
            </a:r>
            <a:r>
              <a:rPr lang="pt-BR" sz="1200" b="0" baseline="0" dirty="0">
                <a:cs typeface="Calibri"/>
              </a:rPr>
              <a:t>: </a:t>
            </a:r>
            <a:r>
              <a:rPr lang="pt-BR" dirty="0"/>
              <a:t>tem como objetivo encontrar um plano que permita uma</a:t>
            </a:r>
            <a:r>
              <a:rPr lang="pt-BR" baseline="0" dirty="0"/>
              <a:t> máquina </a:t>
            </a:r>
            <a:r>
              <a:rPr lang="pt-BR" dirty="0"/>
              <a:t>executar uma tarefa, a partir de uma situação inicial.</a:t>
            </a:r>
            <a:endParaRPr lang="pt-BR" sz="1200" b="0" baseline="0" dirty="0">
              <a:cs typeface="Calibri"/>
            </a:endParaRPr>
          </a:p>
          <a:p>
            <a:pPr marL="0" indent="0">
              <a:buFont typeface="Arial" panose="020B0604020202020204" pitchFamily="34" charset="0"/>
              <a:buNone/>
            </a:pPr>
            <a:r>
              <a:rPr lang="pt-BR" sz="1200" b="1" baseline="0" dirty="0">
                <a:cs typeface="Calibri"/>
              </a:rPr>
              <a:t>Visão computacional</a:t>
            </a:r>
            <a:r>
              <a:rPr lang="pt-BR" sz="1200" b="0" baseline="0" dirty="0">
                <a:cs typeface="Calibri"/>
              </a:rPr>
              <a:t>: desenvolvimento de máquinas inteligentes que obtém informação de imagens e vídeos. Exemplos: reconhecimento de faces, controle de qualidade em industrias, carros autônomos, etc.</a:t>
            </a:r>
          </a:p>
          <a:p>
            <a:pPr marL="0" indent="0">
              <a:buFont typeface="Arial" panose="020B0604020202020204" pitchFamily="34" charset="0"/>
              <a:buNone/>
            </a:pPr>
            <a:r>
              <a:rPr lang="pt-BR" sz="1200" b="1" baseline="0" dirty="0">
                <a:cs typeface="Calibri"/>
              </a:rPr>
              <a:t>Robótica</a:t>
            </a:r>
            <a:r>
              <a:rPr lang="pt-BR" sz="1200" b="0" baseline="0" dirty="0">
                <a:cs typeface="Calibri"/>
              </a:rPr>
              <a:t>: lida com o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a:cs typeface="Calibri"/>
              </a:rPr>
              <a:t>Aprendizado de máquina</a:t>
            </a:r>
            <a:r>
              <a:rPr lang="pt-BR" sz="1200" b="0" baseline="0" dirty="0">
                <a:cs typeface="Calibri"/>
              </a:rPr>
              <a:t>: lida com o design e construção de máquinas que executam uma tarefa específica sem terem sido explicitamente programadas para isso. Exemplos: algoritmo de recomendações do </a:t>
            </a:r>
            <a:r>
              <a:rPr lang="pt-BR" sz="1200" b="0" baseline="0" dirty="0" err="1">
                <a:cs typeface="Calibri"/>
              </a:rPr>
              <a:t>netflix</a:t>
            </a:r>
            <a:r>
              <a:rPr lang="pt-BR" sz="1200" b="0" baseline="0" dirty="0">
                <a:cs typeface="Calibri"/>
              </a:rPr>
              <a:t>, carro autômato, etc. Esses </a:t>
            </a:r>
            <a:r>
              <a:rPr lang="pt-BR" sz="1200" b="0" baseline="0" dirty="0" err="1">
                <a:cs typeface="Calibri"/>
              </a:rPr>
              <a:t>algortimos</a:t>
            </a:r>
            <a:r>
              <a:rPr lang="pt-BR" sz="1200" b="0" baseline="0" dirty="0">
                <a:cs typeface="Calibri"/>
              </a:rPr>
              <a:t> aprendem através da experiência.</a:t>
            </a:r>
          </a:p>
          <a:p>
            <a:pPr marL="0" indent="0">
              <a:buFont typeface="Arial" panose="020B0604020202020204" pitchFamily="34" charset="0"/>
              <a:buNone/>
            </a:pPr>
            <a:r>
              <a:rPr lang="pt-PT" sz="1200" b="1" i="0" dirty="0"/>
              <a:t>Inteligência artificial geral</a:t>
            </a:r>
            <a:r>
              <a:rPr lang="pt-PT" sz="1200" i="1" dirty="0"/>
              <a:t>: </a:t>
            </a:r>
            <a:r>
              <a:rPr lang="pt-BR" sz="1200" b="0" i="0" kern="1200" dirty="0">
                <a:solidFill>
                  <a:schemeClr val="tx1"/>
                </a:solidFill>
                <a:effectLst/>
                <a:latin typeface="+mn-lt"/>
                <a:ea typeface="+mn-ea"/>
                <a:cs typeface="+mn-cs"/>
              </a:rPr>
              <a:t>máquinas que possuem</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consciência e sentimentos, capazes de oferecer soluções para qualquer tipo de problema.</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a:p>
          <a:p>
            <a:endParaRPr lang="pt-BR" sz="1200" dirty="0"/>
          </a:p>
          <a:p>
            <a:r>
              <a:rPr lang="en-US" sz="1200" dirty="0"/>
              <a:t>KR&amp;R: Knowledge representation and reasoning</a:t>
            </a:r>
          </a:p>
          <a:p>
            <a:endParaRPr lang="en-US" sz="1200" dirty="0"/>
          </a:p>
          <a:p>
            <a:endParaRPr lang="en-US" sz="1200" dirty="0"/>
          </a:p>
          <a:p>
            <a:pPr rtl="0"/>
            <a:r>
              <a:rPr lang="en-US" sz="1200" dirty="0"/>
              <a:t>First of all, </a:t>
            </a:r>
            <a:r>
              <a:rPr lang="en-US" sz="1200" b="1" dirty="0"/>
              <a:t>leave the terms artificial 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problems </a:t>
            </a:r>
            <a:r>
              <a:rPr lang="en-US" sz="1200" i="1" dirty="0"/>
              <a:t>or</a:t>
            </a:r>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p>
          <a:p>
            <a:endParaRPr lang="pt-BR" sz="1200" dirty="0"/>
          </a:p>
          <a:p>
            <a:endParaRPr lang="pt-BR" dirty="0"/>
          </a:p>
          <a:p>
            <a:pPr fontAlgn="base"/>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 tem a ver com a possibilidade de imitar o comportamento de um sistema sem necessariamente reproduzir seus componentes ou saber como ele funciona internamente.</a:t>
            </a:r>
          </a:p>
          <a:p>
            <a:pPr fontAlgn="base"/>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tem a ver com a possibilidade de reconstruir um sistema a partir do entendimento do funcionamento do mesmo, de forma que o resultado seja bastante semelhante ao original.</a:t>
            </a:r>
          </a:p>
          <a:p>
            <a:pPr fontAlgn="base"/>
            <a:r>
              <a:rPr lang="pt-BR" sz="1200" b="0" i="0" kern="1200" dirty="0">
                <a:solidFill>
                  <a:schemeClr val="tx1"/>
                </a:solidFill>
                <a:effectLst/>
                <a:latin typeface="+mn-lt"/>
                <a:ea typeface="+mn-ea"/>
                <a:cs typeface="+mn-cs"/>
              </a:rPr>
              <a:t>Um exemplo ilustrativo: No filme "</a:t>
            </a:r>
            <a:r>
              <a:rPr lang="pt-BR" sz="1200" b="0" i="0" u="sng" kern="1200" dirty="0">
                <a:solidFill>
                  <a:schemeClr val="tx1"/>
                </a:solidFill>
                <a:effectLst/>
                <a:latin typeface="+mn-lt"/>
                <a:ea typeface="+mn-ea"/>
                <a:cs typeface="+mn-cs"/>
                <a:hlinkClick r:id="rId3"/>
              </a:rPr>
              <a:t>Enigma de Outro Mundo</a:t>
            </a:r>
            <a:r>
              <a:rPr lang="pt-BR" sz="1200" b="0" i="0" kern="1200" dirty="0">
                <a:solidFill>
                  <a:schemeClr val="tx1"/>
                </a:solidFill>
                <a:effectLst/>
                <a:latin typeface="+mn-lt"/>
                <a:ea typeface="+mn-ea"/>
                <a:cs typeface="+mn-cs"/>
              </a:rPr>
              <a:t>", o alienígena tem um processo de reprodução que a partir do DNA da sua vítima replica uma nova pessoa, imitando quase que completamente seus órgãos, tecidos, etc. Isso seria uma </a:t>
            </a:r>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Já no filme "</a:t>
            </a:r>
            <a:r>
              <a:rPr lang="pt-BR" sz="1200" b="0" i="0" u="sng" kern="1200" dirty="0">
                <a:solidFill>
                  <a:schemeClr val="tx1"/>
                </a:solidFill>
                <a:effectLst/>
                <a:latin typeface="+mn-lt"/>
                <a:ea typeface="+mn-ea"/>
                <a:cs typeface="+mn-cs"/>
                <a:hlinkClick r:id="rId4"/>
              </a:rPr>
              <a:t>Homem Bicentenário</a:t>
            </a:r>
            <a:r>
              <a:rPr lang="pt-BR" sz="1200" b="0" i="0" kern="1200" dirty="0">
                <a:solidFill>
                  <a:schemeClr val="tx1"/>
                </a:solidFill>
                <a:effectLst/>
                <a:latin typeface="+mn-lt"/>
                <a:ea typeface="+mn-ea"/>
                <a:cs typeface="+mn-cs"/>
              </a:rPr>
              <a:t>", um robô tenta imitar a aparência e comportamento dos humanos. Isso seria uma </a:t>
            </a:r>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a:t>
            </a:r>
          </a:p>
          <a:p>
            <a:pPr fontAlgn="base"/>
            <a:r>
              <a:rPr lang="pt-BR" sz="1200" b="0" i="0" kern="1200" dirty="0">
                <a:solidFill>
                  <a:schemeClr val="tx1"/>
                </a:solidFill>
                <a:effectLst/>
                <a:latin typeface="+mn-lt"/>
                <a:ea typeface="+mn-ea"/>
                <a:cs typeface="+mn-cs"/>
              </a:rPr>
              <a:t>No seu caso, o programa que reproduz o comportamento do dispositivo Android é um emulador porque você pode colocar seu código que roda no dispositivo real e ele funcionará da mesma forma. Já, se a aplicação rodando no browser for uma aplicação completamente diferente da que roda no dispositivo, porém o resultado para o usuário é o mesmo, então a aplicação é um simulador.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1579446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21/04/2024</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21/04/2024</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21/04/2024</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21/04/2024</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21/04/2024</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21/04/2024</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21/04/2024</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21/04/2024</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21/04/2024</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21/04/2024</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21/04/2024</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21/04/2024</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1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jpeg"/></Relationships>
</file>

<file path=ppt/slides/_rels/slide1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0.png"/><Relationship Id="rId4" Type="http://schemas.openxmlformats.org/officeDocument/2006/relationships/image" Target="../media/image130.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5.jpeg"/><Relationship Id="rId7" Type="http://schemas.openxmlformats.org/officeDocument/2006/relationships/image" Target="../media/image59.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jpeg"/><Relationship Id="rId9" Type="http://schemas.openxmlformats.org/officeDocument/2006/relationships/image" Target="../media/image6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jpeg"/><Relationship Id="rId7" Type="http://schemas.openxmlformats.org/officeDocument/2006/relationships/image" Target="../media/image66.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0.png"/><Relationship Id="rId7" Type="http://schemas.openxmlformats.org/officeDocument/2006/relationships/image" Target="../media/image71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71.png"/><Relationship Id="rId9" Type="http://schemas.openxmlformats.org/officeDocument/2006/relationships/image" Target="../media/image73.png"/></Relationships>
</file>

<file path=ppt/slides/_rels/slide2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690.png"/><Relationship Id="rId4" Type="http://schemas.openxmlformats.org/officeDocument/2006/relationships/image" Target="../media/image71.png"/><Relationship Id="rId9" Type="http://schemas.openxmlformats.org/officeDocument/2006/relationships/image" Target="../media/image73.png"/></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80.jpeg"/></Relationships>
</file>

<file path=ppt/slides/_rels/slide26.xml.rels><?xml version="1.0" encoding="UTF-8" standalone="yes"?>
<Relationships xmlns="http://schemas.openxmlformats.org/package/2006/relationships"><Relationship Id="rId8" Type="http://schemas.openxmlformats.org/officeDocument/2006/relationships/image" Target="../media/image88.svg"/><Relationship Id="rId13" Type="http://schemas.openxmlformats.org/officeDocument/2006/relationships/image" Target="../media/image93.sv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sv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6.sv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svg"/><Relationship Id="rId4" Type="http://schemas.openxmlformats.org/officeDocument/2006/relationships/image" Target="../media/image84.svg"/><Relationship Id="rId9" Type="http://schemas.openxmlformats.org/officeDocument/2006/relationships/image" Target="../media/image89.png"/></Relationships>
</file>

<file path=ppt/slides/_rels/slide2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99.jpeg"/><Relationship Id="rId4" Type="http://schemas.openxmlformats.org/officeDocument/2006/relationships/image" Target="../media/image98.png"/></Relationships>
</file>

<file path=ppt/slides/_rels/slide32.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00.jpeg"/></Relationships>
</file>

<file path=ppt/slides/_rels/slide33.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3.png"/><Relationship Id="rId4" Type="http://schemas.openxmlformats.org/officeDocument/2006/relationships/image" Target="../media/image102.png"/></Relationships>
</file>

<file path=ppt/slides/_rels/slide34.xml.rels><?xml version="1.0" encoding="UTF-8" standalone="yes"?>
<Relationships xmlns="http://schemas.openxmlformats.org/package/2006/relationships"><Relationship Id="rId3" Type="http://schemas.openxmlformats.org/officeDocument/2006/relationships/hyperlink" Target="https://www.dca.fee.unicamp.br/~lboccato/ia006_2s2019.html"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tinyurl.com/mp64ksye" TargetMode="Externa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zz4fap/t319_aprendizado_de_maquina"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1.ipynb"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jpe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jpg"/><Relationship Id="rId11" Type="http://schemas.openxmlformats.org/officeDocument/2006/relationships/image" Target="../media/image25.jpe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T319 - Introdução ao Aprendizado de Máquina:</a:t>
            </a:r>
            <a:br>
              <a:rPr lang="pt-BR" dirty="0"/>
            </a:br>
            <a:r>
              <a:rPr lang="pt-BR" b="1" i="1" dirty="0"/>
              <a:t>Introdução</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26573"/>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inteligência artificial?</a:t>
            </a:r>
            <a:endParaRPr lang="en-US" dirty="0"/>
          </a:p>
        </p:txBody>
      </p:sp>
      <p:sp>
        <p:nvSpPr>
          <p:cNvPr id="3" name="Espaço Reservado para Conteúdo 2"/>
          <p:cNvSpPr>
            <a:spLocks noGrp="1"/>
          </p:cNvSpPr>
          <p:nvPr>
            <p:ph idx="1"/>
          </p:nvPr>
        </p:nvSpPr>
        <p:spPr>
          <a:xfrm>
            <a:off x="5664200" y="1825624"/>
            <a:ext cx="6527800" cy="5032376"/>
          </a:xfrm>
        </p:spPr>
        <p:txBody>
          <a:bodyPr/>
          <a:lstStyle/>
          <a:p>
            <a:pPr marL="171450" indent="-171450"/>
            <a:r>
              <a:rPr lang="pt-BR" b="1" dirty="0"/>
              <a:t>Definição formal</a:t>
            </a:r>
            <a:r>
              <a:rPr lang="pt-BR" dirty="0"/>
              <a:t>: Capacidade de uma máquina de </a:t>
            </a:r>
            <a:r>
              <a:rPr lang="pt-BR" b="1" i="1" dirty="0"/>
              <a:t>receber estímulos </a:t>
            </a:r>
            <a:r>
              <a:rPr lang="pt-BR" dirty="0"/>
              <a:t>vindos do ambiente, </a:t>
            </a:r>
            <a:r>
              <a:rPr lang="pt-BR" b="1" i="1" dirty="0"/>
              <a:t>interpretá-los</a:t>
            </a:r>
            <a:r>
              <a:rPr lang="pt-BR" dirty="0"/>
              <a:t>, </a:t>
            </a:r>
            <a:r>
              <a:rPr lang="pt-BR" b="1" i="1" dirty="0"/>
              <a:t>aprender</a:t>
            </a:r>
            <a:r>
              <a:rPr lang="pt-BR" dirty="0"/>
              <a:t> com eles e usar o </a:t>
            </a:r>
            <a:r>
              <a:rPr lang="pt-BR" b="1" i="1" dirty="0"/>
              <a:t>conhecimento adquirido </a:t>
            </a:r>
            <a:r>
              <a:rPr lang="pt-BR" dirty="0"/>
              <a:t>para </a:t>
            </a:r>
            <a:r>
              <a:rPr lang="pt-BR" b="1" i="1" dirty="0"/>
              <a:t>tomar decisões e resolver problemas</a:t>
            </a:r>
            <a:r>
              <a:rPr lang="pt-BR" dirty="0"/>
              <a:t>,</a:t>
            </a:r>
            <a:r>
              <a:rPr lang="pt-BR" b="1" i="1" dirty="0"/>
              <a:t> interagindo </a:t>
            </a:r>
            <a:r>
              <a:rPr lang="pt-BR" dirty="0"/>
              <a:t>com o ambiente.</a:t>
            </a:r>
          </a:p>
          <a:p>
            <a:pPr marL="171450" indent="-171450"/>
            <a:r>
              <a:rPr lang="pt-BR" dirty="0"/>
              <a:t>Porém, criar máquinas que emulem as nossas capacidades, não é uma tarefa simples.</a:t>
            </a:r>
          </a:p>
        </p:txBody>
      </p:sp>
      <p:pic>
        <p:nvPicPr>
          <p:cNvPr id="2050" name="Picture 2" descr="O que é Inteligência Artificial?IPO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372" y="1732602"/>
            <a:ext cx="2342628" cy="15606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evolução da Inteligência Artificial: Turing, IBM e aplicações | GEN Exata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50883" y="3293249"/>
            <a:ext cx="2340971" cy="156064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rtificial intelligence, revealed - Engineering at Meta">
            <a:extLst>
              <a:ext uri="{FF2B5EF4-FFF2-40B4-BE49-F238E27FC236}">
                <a16:creationId xmlns:a16="http://schemas.microsoft.com/office/drawing/2014/main" id="{A58262FD-C7C2-A1AE-1C20-7AE8158AD9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783" y="4978785"/>
            <a:ext cx="2738717" cy="1690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100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O problema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885721" y="1825624"/>
            <a:ext cx="6141179" cy="5032375"/>
          </a:xfrm>
        </p:spPr>
        <p:txBody>
          <a:bodyPr>
            <a:normAutofit/>
          </a:bodyPr>
          <a:lstStyle/>
          <a:p>
            <a:r>
              <a:rPr lang="pt-BR" dirty="0"/>
              <a:t>Portanto, criar </a:t>
            </a:r>
            <a:r>
              <a:rPr lang="pt-BR" sz="2800" dirty="0"/>
              <a:t>máquinas que imitem a inteligência humana é um </a:t>
            </a:r>
            <a:r>
              <a:rPr lang="pt-BR" b="1" i="1" dirty="0"/>
              <a:t>problema muito complexo e difícil de ser resolvido </a:t>
            </a:r>
            <a:r>
              <a:rPr lang="pt-BR" b="1" i="1" dirty="0">
                <a:solidFill>
                  <a:srgbClr val="7030A0"/>
                </a:solidFill>
              </a:rPr>
              <a:t>de uma só vez</a:t>
            </a:r>
            <a:r>
              <a:rPr lang="pt-BR" b="1" i="1" dirty="0"/>
              <a:t>.</a:t>
            </a:r>
            <a:r>
              <a:rPr lang="pt-BR" sz="2800" dirty="0"/>
              <a:t> </a:t>
            </a:r>
          </a:p>
          <a:p>
            <a:r>
              <a:rPr lang="pt-BR" dirty="0"/>
              <a:t>Sendo assim, </a:t>
            </a:r>
            <a:r>
              <a:rPr lang="pt-BR" sz="2800" b="1" i="1" dirty="0">
                <a:solidFill>
                  <a:srgbClr val="00B050"/>
                </a:solidFill>
              </a:rPr>
              <a:t>divide-se o problema em problemas menores</a:t>
            </a:r>
            <a:r>
              <a:rPr lang="pt-BR" sz="2800" dirty="0"/>
              <a:t>, chamadas de </a:t>
            </a:r>
            <a:r>
              <a:rPr lang="pt-BR" sz="2800" b="1" i="1" dirty="0"/>
              <a:t>subáreas</a:t>
            </a:r>
            <a:r>
              <a:rPr lang="pt-BR" b="1" i="1" dirty="0"/>
              <a:t> da IA</a:t>
            </a:r>
            <a:r>
              <a:rPr lang="pt-BR" dirty="0"/>
              <a:t>.</a:t>
            </a:r>
            <a:endParaRPr lang="pt-BR" sz="2800" dirty="0"/>
          </a:p>
        </p:txBody>
      </p:sp>
      <p:sp>
        <p:nvSpPr>
          <p:cNvPr id="4" name="Retângulo 3">
            <a:extLst>
              <a:ext uri="{FF2B5EF4-FFF2-40B4-BE49-F238E27FC236}">
                <a16:creationId xmlns:a16="http://schemas.microsoft.com/office/drawing/2014/main" id="{32ACFE86-5A6F-F617-D725-A13799EAC500}"/>
              </a:ext>
            </a:extLst>
          </p:cNvPr>
          <p:cNvSpPr/>
          <p:nvPr/>
        </p:nvSpPr>
        <p:spPr>
          <a:xfrm>
            <a:off x="757026" y="2204154"/>
            <a:ext cx="4230899" cy="646331"/>
          </a:xfrm>
          <a:prstGeom prst="rect">
            <a:avLst/>
          </a:prstGeom>
        </p:spPr>
        <p:txBody>
          <a:bodyPr wrap="square">
            <a:spAutoFit/>
          </a:bodyPr>
          <a:lstStyle/>
          <a:p>
            <a:pPr algn="ctr"/>
            <a:r>
              <a:rPr lang="pt-BR" b="1" i="1" dirty="0"/>
              <a:t>IA é uma área muito ampla que engloba várias aplicações (subáreas) diferentes.</a:t>
            </a:r>
            <a:endParaRPr lang="en-US" b="1" i="1" dirty="0"/>
          </a:p>
        </p:txBody>
      </p:sp>
      <p:grpSp>
        <p:nvGrpSpPr>
          <p:cNvPr id="5" name="Grupo 3">
            <a:extLst>
              <a:ext uri="{FF2B5EF4-FFF2-40B4-BE49-F238E27FC236}">
                <a16:creationId xmlns:a16="http://schemas.microsoft.com/office/drawing/2014/main" id="{555F1D6B-9A71-6776-0348-F64A8C661240}"/>
              </a:ext>
            </a:extLst>
          </p:cNvPr>
          <p:cNvGrpSpPr/>
          <p:nvPr/>
        </p:nvGrpSpPr>
        <p:grpSpPr>
          <a:xfrm>
            <a:off x="757026" y="2850485"/>
            <a:ext cx="4141448" cy="2277374"/>
            <a:chOff x="8050552" y="3475960"/>
            <a:chExt cx="4141448" cy="2277374"/>
          </a:xfrm>
        </p:grpSpPr>
        <p:grpSp>
          <p:nvGrpSpPr>
            <p:cNvPr id="6" name="Agrupar 5">
              <a:extLst>
                <a:ext uri="{FF2B5EF4-FFF2-40B4-BE49-F238E27FC236}">
                  <a16:creationId xmlns:a16="http://schemas.microsoft.com/office/drawing/2014/main" id="{401CE17A-127C-394B-0CDF-E95F8D849B19}"/>
                </a:ext>
              </a:extLst>
            </p:cNvPr>
            <p:cNvGrpSpPr/>
            <p:nvPr/>
          </p:nvGrpSpPr>
          <p:grpSpPr>
            <a:xfrm>
              <a:off x="8595731" y="3475960"/>
              <a:ext cx="3016858" cy="2277374"/>
              <a:chOff x="9273707" y="365125"/>
              <a:chExt cx="2918293" cy="2351181"/>
            </a:xfrm>
          </p:grpSpPr>
          <p:pic>
            <p:nvPicPr>
              <p:cNvPr id="15" name="Picture 2" descr="Image result for umbrella">
                <a:extLst>
                  <a:ext uri="{FF2B5EF4-FFF2-40B4-BE49-F238E27FC236}">
                    <a16:creationId xmlns:a16="http://schemas.microsoft.com/office/drawing/2014/main" id="{C2161EBA-B881-143F-1862-DD68CCC48D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511" b="6921"/>
              <a:stretch/>
            </p:blipFill>
            <p:spPr bwMode="auto">
              <a:xfrm>
                <a:off x="9273707" y="365125"/>
                <a:ext cx="2918293" cy="2351181"/>
              </a:xfrm>
              <a:prstGeom prst="rect">
                <a:avLst/>
              </a:prstGeom>
              <a:noFill/>
              <a:extLst>
                <a:ext uri="{909E8E84-426E-40DD-AFC4-6F175D3DCCD1}">
                  <a14:hiddenFill xmlns:a14="http://schemas.microsoft.com/office/drawing/2010/main">
                    <a:solidFill>
                      <a:srgbClr val="FFFFFF"/>
                    </a:solidFill>
                  </a14:hiddenFill>
                </a:ext>
              </a:extLst>
            </p:spPr>
          </p:pic>
          <p:sp>
            <p:nvSpPr>
              <p:cNvPr id="16" name="CaixaDeTexto 3">
                <a:extLst>
                  <a:ext uri="{FF2B5EF4-FFF2-40B4-BE49-F238E27FC236}">
                    <a16:creationId xmlns:a16="http://schemas.microsoft.com/office/drawing/2014/main" id="{BE63D26C-3411-EE09-6FD2-80AE418BA9B9}"/>
                  </a:ext>
                </a:extLst>
              </p:cNvPr>
              <p:cNvSpPr txBox="1"/>
              <p:nvPr/>
            </p:nvSpPr>
            <p:spPr>
              <a:xfrm>
                <a:off x="10342888" y="710931"/>
                <a:ext cx="779931" cy="811492"/>
              </a:xfrm>
              <a:prstGeom prst="rect">
                <a:avLst/>
              </a:prstGeom>
              <a:noFill/>
            </p:spPr>
            <p:txBody>
              <a:bodyPr wrap="square" rtlCol="0">
                <a:spAutoFit/>
              </a:bodyPr>
              <a:lstStyle/>
              <a:p>
                <a:pPr algn="ctr"/>
                <a:r>
                  <a:rPr lang="pt-BR" sz="2400" b="1" dirty="0">
                    <a:solidFill>
                      <a:schemeClr val="bg1"/>
                    </a:solidFill>
                  </a:rPr>
                  <a:t>IA</a:t>
                </a:r>
              </a:p>
            </p:txBody>
          </p:sp>
        </p:grpSp>
        <p:sp>
          <p:nvSpPr>
            <p:cNvPr id="7" name="TextBox 5">
              <a:extLst>
                <a:ext uri="{FF2B5EF4-FFF2-40B4-BE49-F238E27FC236}">
                  <a16:creationId xmlns:a16="http://schemas.microsoft.com/office/drawing/2014/main" id="{BBF563B2-CB75-72AC-0E27-E73D2A8FF437}"/>
                </a:ext>
              </a:extLst>
            </p:cNvPr>
            <p:cNvSpPr txBox="1"/>
            <p:nvPr/>
          </p:nvSpPr>
          <p:spPr>
            <a:xfrm>
              <a:off x="10700907" y="4560298"/>
              <a:ext cx="769364" cy="415321"/>
            </a:xfrm>
            <a:prstGeom prst="rect">
              <a:avLst/>
            </a:prstGeom>
            <a:noFill/>
          </p:spPr>
          <p:txBody>
            <a:bodyPr wrap="square" rtlCol="0">
              <a:spAutoFit/>
            </a:bodyPr>
            <a:lstStyle/>
            <a:p>
              <a:pPr algn="ctr"/>
              <a:r>
                <a:rPr lang="pt-BR" dirty="0"/>
                <a:t>ML</a:t>
              </a:r>
            </a:p>
          </p:txBody>
        </p:sp>
        <p:sp>
          <p:nvSpPr>
            <p:cNvPr id="8" name="TextBox 6">
              <a:extLst>
                <a:ext uri="{FF2B5EF4-FFF2-40B4-BE49-F238E27FC236}">
                  <a16:creationId xmlns:a16="http://schemas.microsoft.com/office/drawing/2014/main" id="{E515ABAF-3FB2-1D22-F585-66BC73913B23}"/>
                </a:ext>
              </a:extLst>
            </p:cNvPr>
            <p:cNvSpPr txBox="1"/>
            <p:nvPr/>
          </p:nvSpPr>
          <p:spPr>
            <a:xfrm>
              <a:off x="9240908" y="4539723"/>
              <a:ext cx="851572" cy="373910"/>
            </a:xfrm>
            <a:prstGeom prst="rect">
              <a:avLst/>
            </a:prstGeom>
            <a:noFill/>
          </p:spPr>
          <p:txBody>
            <a:bodyPr wrap="square" rtlCol="0">
              <a:spAutoFit/>
            </a:bodyPr>
            <a:lstStyle/>
            <a:p>
              <a:pPr algn="ctr"/>
              <a:r>
                <a:rPr lang="pt-BR" dirty="0"/>
                <a:t>PLN</a:t>
              </a:r>
            </a:p>
          </p:txBody>
        </p:sp>
        <p:sp>
          <p:nvSpPr>
            <p:cNvPr id="9" name="TextBox 7">
              <a:extLst>
                <a:ext uri="{FF2B5EF4-FFF2-40B4-BE49-F238E27FC236}">
                  <a16:creationId xmlns:a16="http://schemas.microsoft.com/office/drawing/2014/main" id="{A321A605-8395-9951-C0EE-86DB84A37C56}"/>
                </a:ext>
              </a:extLst>
            </p:cNvPr>
            <p:cNvSpPr txBox="1"/>
            <p:nvPr/>
          </p:nvSpPr>
          <p:spPr>
            <a:xfrm>
              <a:off x="8050552" y="4432754"/>
              <a:ext cx="1500073" cy="369332"/>
            </a:xfrm>
            <a:prstGeom prst="rect">
              <a:avLst/>
            </a:prstGeom>
            <a:noFill/>
          </p:spPr>
          <p:txBody>
            <a:bodyPr wrap="square" rtlCol="0">
              <a:spAutoFit/>
            </a:bodyPr>
            <a:lstStyle/>
            <a:p>
              <a:pPr algn="ctr"/>
              <a:r>
                <a:rPr lang="pt-BR" dirty="0"/>
                <a:t>Robótica</a:t>
              </a:r>
            </a:p>
          </p:txBody>
        </p:sp>
        <p:sp>
          <p:nvSpPr>
            <p:cNvPr id="10" name="TextBox 8">
              <a:extLst>
                <a:ext uri="{FF2B5EF4-FFF2-40B4-BE49-F238E27FC236}">
                  <a16:creationId xmlns:a16="http://schemas.microsoft.com/office/drawing/2014/main" id="{8FDDFD27-211B-CD13-48A6-2BB852839959}"/>
                </a:ext>
              </a:extLst>
            </p:cNvPr>
            <p:cNvSpPr txBox="1"/>
            <p:nvPr/>
          </p:nvSpPr>
          <p:spPr>
            <a:xfrm>
              <a:off x="10211351" y="4511010"/>
              <a:ext cx="591890" cy="373910"/>
            </a:xfrm>
            <a:prstGeom prst="rect">
              <a:avLst/>
            </a:prstGeom>
            <a:noFill/>
          </p:spPr>
          <p:txBody>
            <a:bodyPr wrap="square" rtlCol="0">
              <a:spAutoFit/>
            </a:bodyPr>
            <a:lstStyle/>
            <a:p>
              <a:pPr algn="ctr"/>
              <a:r>
                <a:rPr lang="pt-BR" dirty="0"/>
                <a:t>VC</a:t>
              </a:r>
            </a:p>
          </p:txBody>
        </p:sp>
        <p:sp>
          <p:nvSpPr>
            <p:cNvPr id="11" name="TextBox 9">
              <a:extLst>
                <a:ext uri="{FF2B5EF4-FFF2-40B4-BE49-F238E27FC236}">
                  <a16:creationId xmlns:a16="http://schemas.microsoft.com/office/drawing/2014/main" id="{755C0863-4C24-58ED-8A1B-6E08EC7EC9CB}"/>
                </a:ext>
              </a:extLst>
            </p:cNvPr>
            <p:cNvSpPr txBox="1"/>
            <p:nvPr/>
          </p:nvSpPr>
          <p:spPr>
            <a:xfrm>
              <a:off x="10374631" y="4919705"/>
              <a:ext cx="1817369" cy="369332"/>
            </a:xfrm>
            <a:prstGeom prst="rect">
              <a:avLst/>
            </a:prstGeom>
            <a:noFill/>
          </p:spPr>
          <p:txBody>
            <a:bodyPr wrap="square" rtlCol="0">
              <a:spAutoFit/>
            </a:bodyPr>
            <a:lstStyle/>
            <a:p>
              <a:pPr algn="ctr"/>
              <a:r>
                <a:rPr lang="pt-BR" dirty="0"/>
                <a:t>Representação</a:t>
              </a:r>
            </a:p>
          </p:txBody>
        </p:sp>
        <p:sp>
          <p:nvSpPr>
            <p:cNvPr id="12" name="TextBox 13">
              <a:extLst>
                <a:ext uri="{FF2B5EF4-FFF2-40B4-BE49-F238E27FC236}">
                  <a16:creationId xmlns:a16="http://schemas.microsoft.com/office/drawing/2014/main" id="{0BF3BE4E-925A-D156-131D-E03D7F34B031}"/>
                </a:ext>
              </a:extLst>
            </p:cNvPr>
            <p:cNvSpPr txBox="1"/>
            <p:nvPr/>
          </p:nvSpPr>
          <p:spPr>
            <a:xfrm>
              <a:off x="10252699" y="5323822"/>
              <a:ext cx="1500073" cy="369332"/>
            </a:xfrm>
            <a:prstGeom prst="rect">
              <a:avLst/>
            </a:prstGeom>
            <a:noFill/>
          </p:spPr>
          <p:txBody>
            <a:bodyPr wrap="square" rtlCol="0">
              <a:spAutoFit/>
            </a:bodyPr>
            <a:lstStyle/>
            <a:p>
              <a:pPr algn="ctr"/>
              <a:r>
                <a:rPr lang="pt-BR" dirty="0"/>
                <a:t>Planejamento</a:t>
              </a:r>
            </a:p>
          </p:txBody>
        </p:sp>
        <p:sp>
          <p:nvSpPr>
            <p:cNvPr id="13" name="TextBox 14">
              <a:extLst>
                <a:ext uri="{FF2B5EF4-FFF2-40B4-BE49-F238E27FC236}">
                  <a16:creationId xmlns:a16="http://schemas.microsoft.com/office/drawing/2014/main" id="{70870E9C-AB42-25C3-EC9A-BC9123F5E97E}"/>
                </a:ext>
              </a:extLst>
            </p:cNvPr>
            <p:cNvSpPr txBox="1"/>
            <p:nvPr/>
          </p:nvSpPr>
          <p:spPr>
            <a:xfrm>
              <a:off x="8998429" y="5374342"/>
              <a:ext cx="851572" cy="373910"/>
            </a:xfrm>
            <a:prstGeom prst="rect">
              <a:avLst/>
            </a:prstGeom>
            <a:noFill/>
          </p:spPr>
          <p:txBody>
            <a:bodyPr wrap="square" rtlCol="0">
              <a:spAutoFit/>
            </a:bodyPr>
            <a:lstStyle/>
            <a:p>
              <a:pPr algn="ctr"/>
              <a:r>
                <a:rPr lang="pt-BR" dirty="0"/>
                <a:t>IAG</a:t>
              </a:r>
            </a:p>
          </p:txBody>
        </p:sp>
        <p:sp>
          <p:nvSpPr>
            <p:cNvPr id="14" name="TextBox 7">
              <a:extLst>
                <a:ext uri="{FF2B5EF4-FFF2-40B4-BE49-F238E27FC236}">
                  <a16:creationId xmlns:a16="http://schemas.microsoft.com/office/drawing/2014/main" id="{8B69939C-79E4-D362-4114-C95FA6AA9320}"/>
                </a:ext>
              </a:extLst>
            </p:cNvPr>
            <p:cNvSpPr txBox="1"/>
            <p:nvPr/>
          </p:nvSpPr>
          <p:spPr>
            <a:xfrm>
              <a:off x="8353960" y="4919705"/>
              <a:ext cx="1500073" cy="369332"/>
            </a:xfrm>
            <a:prstGeom prst="rect">
              <a:avLst/>
            </a:prstGeom>
            <a:noFill/>
          </p:spPr>
          <p:txBody>
            <a:bodyPr wrap="square" rtlCol="0">
              <a:spAutoFit/>
            </a:bodyPr>
            <a:lstStyle/>
            <a:p>
              <a:pPr algn="ctr"/>
              <a:r>
                <a:rPr lang="pt-BR" dirty="0"/>
                <a:t>Raciocínio</a:t>
              </a:r>
            </a:p>
          </p:txBody>
        </p:sp>
      </p:grpSp>
    </p:spTree>
    <p:extLst>
      <p:ext uri="{BB962C8B-B14F-4D97-AF65-F5344CB8AC3E}">
        <p14:creationId xmlns:p14="http://schemas.microsoft.com/office/powerpoint/2010/main" val="4253073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Subáreas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422900" y="1825624"/>
            <a:ext cx="6604001" cy="5032375"/>
          </a:xfrm>
        </p:spPr>
        <p:txBody>
          <a:bodyPr>
            <a:noAutofit/>
          </a:bodyPr>
          <a:lstStyle/>
          <a:p>
            <a:r>
              <a:rPr lang="pt-BR" dirty="0"/>
              <a:t>Processamento de linguagem natural.</a:t>
            </a:r>
          </a:p>
          <a:p>
            <a:pPr lvl="1">
              <a:buFont typeface="Wingdings" panose="05000000000000000000" pitchFamily="2" charset="2"/>
              <a:buChar char="§"/>
            </a:pPr>
            <a:r>
              <a:rPr lang="pt-BR" dirty="0"/>
              <a:t>Compreensão e interpretação de linguagens humanas.</a:t>
            </a:r>
            <a:endParaRPr lang="pt-BR" dirty="0">
              <a:cs typeface="Calibri"/>
            </a:endParaRPr>
          </a:p>
          <a:p>
            <a:r>
              <a:rPr lang="pt-BR" dirty="0"/>
              <a:t>Representação do conhecimento.</a:t>
            </a:r>
          </a:p>
          <a:p>
            <a:pPr lvl="1">
              <a:buFont typeface="Wingdings" panose="05000000000000000000" pitchFamily="2" charset="2"/>
              <a:buChar char="§"/>
            </a:pPr>
            <a:r>
              <a:rPr lang="pt-BR" dirty="0">
                <a:cs typeface="Calibri"/>
              </a:rPr>
              <a:t>Extração e armazenamento eficiente de conhecimento do mundo real.</a:t>
            </a:r>
            <a:endParaRPr lang="pt-BR" dirty="0"/>
          </a:p>
          <a:p>
            <a:r>
              <a:rPr lang="pt-BR" dirty="0"/>
              <a:t>Raciocínio automatizado.</a:t>
            </a:r>
          </a:p>
          <a:p>
            <a:pPr lvl="1">
              <a:buFont typeface="Wingdings" panose="05000000000000000000" pitchFamily="2" charset="2"/>
              <a:buChar char="§"/>
            </a:pPr>
            <a:r>
              <a:rPr lang="pt-BR" dirty="0">
                <a:cs typeface="Calibri"/>
              </a:rPr>
              <a:t>Resolução de problemas complexos a partir de conhecimento prévio.</a:t>
            </a:r>
            <a:endParaRPr lang="pt-BR" dirty="0"/>
          </a:p>
          <a:p>
            <a:r>
              <a:rPr lang="pt-BR" dirty="0"/>
              <a:t>Planejamento.</a:t>
            </a:r>
          </a:p>
          <a:p>
            <a:pPr lvl="1">
              <a:buFont typeface="Wingdings" panose="05000000000000000000" pitchFamily="2" charset="2"/>
              <a:buChar char="§"/>
            </a:pPr>
            <a:r>
              <a:rPr lang="pt-BR" dirty="0"/>
              <a:t>Criação de planos que permitam que uma máquina execute uma tarefa.</a:t>
            </a:r>
          </a:p>
        </p:txBody>
      </p:sp>
      <p:pic>
        <p:nvPicPr>
          <p:cNvPr id="4104" name="Picture 8" descr="Aplicabilidade do ChatGPT - Diário do Comércio">
            <a:extLst>
              <a:ext uri="{FF2B5EF4-FFF2-40B4-BE49-F238E27FC236}">
                <a16:creationId xmlns:a16="http://schemas.microsoft.com/office/drawing/2014/main" id="{EE7DEA1D-E28F-3462-6FA3-07D382DA34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6698" y="1562361"/>
            <a:ext cx="2875701" cy="150495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Knowledge Representation in AI Explained in Simple Terms - Geekflare">
            <a:extLst>
              <a:ext uri="{FF2B5EF4-FFF2-40B4-BE49-F238E27FC236}">
                <a16:creationId xmlns:a16="http://schemas.microsoft.com/office/drawing/2014/main" id="{3B4DFD76-B469-96A6-C42B-1EEEE588E3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833" t="4375" r="17500"/>
          <a:stretch/>
        </p:blipFill>
        <p:spPr bwMode="auto">
          <a:xfrm>
            <a:off x="165099" y="3067311"/>
            <a:ext cx="2771168" cy="201771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mation vs. Human Touch pt. 2 - Your Job is Safe, for Now... - Surfly">
            <a:extLst>
              <a:ext uri="{FF2B5EF4-FFF2-40B4-BE49-F238E27FC236}">
                <a16:creationId xmlns:a16="http://schemas.microsoft.com/office/drawing/2014/main" id="{FCC9FA83-554E-C008-34CE-F68C950471E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239" t="4891"/>
          <a:stretch/>
        </p:blipFill>
        <p:spPr bwMode="auto">
          <a:xfrm>
            <a:off x="2356698" y="5085023"/>
            <a:ext cx="2985976" cy="1690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325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Subáreas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270500" y="1825624"/>
            <a:ext cx="6756400" cy="5032375"/>
          </a:xfrm>
        </p:spPr>
        <p:txBody>
          <a:bodyPr>
            <a:noAutofit/>
          </a:bodyPr>
          <a:lstStyle/>
          <a:p>
            <a:r>
              <a:rPr lang="pt-BR" dirty="0"/>
              <a:t>Visão computacional.</a:t>
            </a:r>
          </a:p>
          <a:p>
            <a:pPr lvl="1">
              <a:buFont typeface="Wingdings" panose="05000000000000000000" pitchFamily="2" charset="2"/>
              <a:buChar char="§"/>
            </a:pPr>
            <a:r>
              <a:rPr lang="pt-BR" dirty="0"/>
              <a:t>Compreensão e interpretação de imagens e vídeos.</a:t>
            </a:r>
          </a:p>
          <a:p>
            <a:r>
              <a:rPr lang="pt-BR" dirty="0"/>
              <a:t>Robótica.</a:t>
            </a:r>
          </a:p>
          <a:p>
            <a:pPr lvl="1">
              <a:buFont typeface="Wingdings" panose="05000000000000000000" pitchFamily="2" charset="2"/>
              <a:buChar char="§"/>
            </a:pPr>
            <a:r>
              <a:rPr lang="pt-BR" dirty="0">
                <a:cs typeface="Calibri"/>
              </a:rPr>
              <a:t>Criação de robôs </a:t>
            </a:r>
            <a:r>
              <a:rPr lang="pt-BR" b="0" i="0" dirty="0">
                <a:effectLst/>
              </a:rPr>
              <a:t>capazes de realizar tarefas físicas e interagir com o ambiente.</a:t>
            </a:r>
            <a:endParaRPr lang="pt-BR" dirty="0"/>
          </a:p>
          <a:p>
            <a:r>
              <a:rPr lang="pt-BR" dirty="0"/>
              <a:t>Aprendizado de máquina.</a:t>
            </a:r>
          </a:p>
          <a:p>
            <a:pPr lvl="1">
              <a:buFont typeface="Wingdings" panose="05000000000000000000" pitchFamily="2" charset="2"/>
              <a:buChar char="§"/>
            </a:pPr>
            <a:r>
              <a:rPr lang="pt-BR" dirty="0">
                <a:cs typeface="Calibri"/>
              </a:rPr>
              <a:t>Criação de máquinas que aprendem através de experiências prévias.</a:t>
            </a:r>
            <a:endParaRPr lang="pt-BR" dirty="0"/>
          </a:p>
          <a:p>
            <a:r>
              <a:rPr lang="pt-PT" dirty="0"/>
              <a:t>Inteligência artificial geral.</a:t>
            </a:r>
          </a:p>
          <a:p>
            <a:pPr lvl="1">
              <a:buFont typeface="Wingdings" panose="05000000000000000000" pitchFamily="2" charset="2"/>
              <a:buChar char="§"/>
            </a:pPr>
            <a:r>
              <a:rPr lang="pt-BR" dirty="0"/>
              <a:t>Criação de máquinas que se comportem como seres humanos. É a meta final da IA.</a:t>
            </a:r>
          </a:p>
        </p:txBody>
      </p:sp>
      <p:pic>
        <p:nvPicPr>
          <p:cNvPr id="5122" name="Picture 2" descr="What Is Computer Vision: Applications, Benefits and How to Learn It">
            <a:extLst>
              <a:ext uri="{FF2B5EF4-FFF2-40B4-BE49-F238E27FC236}">
                <a16:creationId xmlns:a16="http://schemas.microsoft.com/office/drawing/2014/main" id="{35065569-7BE8-489D-0FAD-A647CF080D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257" r="20828"/>
          <a:stretch/>
        </p:blipFill>
        <p:spPr bwMode="auto">
          <a:xfrm>
            <a:off x="227935" y="2108198"/>
            <a:ext cx="1796529" cy="168665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Best Robotics &amp; AI Stocks In India 2023 - Complete List of Stocks">
            <a:extLst>
              <a:ext uri="{FF2B5EF4-FFF2-40B4-BE49-F238E27FC236}">
                <a16:creationId xmlns:a16="http://schemas.microsoft.com/office/drawing/2014/main" id="{854161AE-01D0-81CA-B924-09F62CFF18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7" t="8321"/>
          <a:stretch/>
        </p:blipFill>
        <p:spPr bwMode="auto">
          <a:xfrm>
            <a:off x="610008" y="4290150"/>
            <a:ext cx="3280067" cy="217169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onceitos Fundamentais de Machine Learning – Parte 2 - Data Science Academy">
            <a:extLst>
              <a:ext uri="{FF2B5EF4-FFF2-40B4-BE49-F238E27FC236}">
                <a16:creationId xmlns:a16="http://schemas.microsoft.com/office/drawing/2014/main" id="{F3A3E163-B0BB-082E-70BB-B87DC7C093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0042" y="2185986"/>
            <a:ext cx="2917303" cy="18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916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83849B-644D-FED7-516E-27A821F7045E}"/>
              </a:ext>
            </a:extLst>
          </p:cNvPr>
          <p:cNvSpPr>
            <a:spLocks noGrp="1"/>
          </p:cNvSpPr>
          <p:nvPr>
            <p:ph type="title"/>
          </p:nvPr>
        </p:nvSpPr>
        <p:spPr>
          <a:xfrm>
            <a:off x="838200" y="225425"/>
            <a:ext cx="10515600" cy="1325563"/>
          </a:xfrm>
        </p:spPr>
        <p:txBody>
          <a:bodyPr/>
          <a:lstStyle/>
          <a:p>
            <a:r>
              <a:rPr lang="pt-BR" dirty="0"/>
              <a:t>Foco do curso</a:t>
            </a:r>
          </a:p>
        </p:txBody>
      </p:sp>
      <p:sp>
        <p:nvSpPr>
          <p:cNvPr id="3" name="Espaço Reservado para Conteúdo 2">
            <a:extLst>
              <a:ext uri="{FF2B5EF4-FFF2-40B4-BE49-F238E27FC236}">
                <a16:creationId xmlns:a16="http://schemas.microsoft.com/office/drawing/2014/main" id="{47D41DBA-80EB-D6C3-64F1-FDAB2FD45EF1}"/>
              </a:ext>
            </a:extLst>
          </p:cNvPr>
          <p:cNvSpPr>
            <a:spLocks noGrp="1"/>
          </p:cNvSpPr>
          <p:nvPr>
            <p:ph idx="1"/>
          </p:nvPr>
        </p:nvSpPr>
        <p:spPr>
          <a:xfrm>
            <a:off x="838200" y="1635124"/>
            <a:ext cx="11215256" cy="5210176"/>
          </a:xfrm>
        </p:spPr>
        <p:txBody>
          <a:bodyPr>
            <a:normAutofit lnSpcReduction="10000"/>
          </a:bodyPr>
          <a:lstStyle/>
          <a:p>
            <a:r>
              <a:rPr lang="pt-BR" dirty="0"/>
              <a:t>Como vimos, IA é um área muito ampla e não teríamos tempo para ver todas as subáreas.</a:t>
            </a:r>
          </a:p>
          <a:p>
            <a:r>
              <a:rPr lang="pt-BR" dirty="0"/>
              <a:t>Assim, focaremos no estudo dos fundamentos do </a:t>
            </a:r>
            <a:r>
              <a:rPr lang="pt-BR" b="1" i="1" dirty="0"/>
              <a:t>aprendizado de máquina</a:t>
            </a:r>
            <a:r>
              <a:rPr lang="pt-BR" dirty="0"/>
              <a:t>.</a:t>
            </a:r>
            <a:endParaRPr lang="pt-BR" b="1" i="1" dirty="0"/>
          </a:p>
          <a:p>
            <a:r>
              <a:rPr lang="pt-BR" b="1" dirty="0"/>
              <a:t>Por quê?</a:t>
            </a:r>
          </a:p>
          <a:p>
            <a:pPr lvl="1">
              <a:buFont typeface="Wingdings" panose="05000000000000000000" pitchFamily="2" charset="2"/>
              <a:buChar char="§"/>
            </a:pPr>
            <a:r>
              <a:rPr lang="pt-BR" b="1" i="1" dirty="0"/>
              <a:t>Caixa de ferramentas</a:t>
            </a:r>
            <a:r>
              <a:rPr lang="pt-BR" dirty="0"/>
              <a:t>: ML oferece </a:t>
            </a:r>
            <a:r>
              <a:rPr lang="pt-BR" b="1" i="1" dirty="0"/>
              <a:t>ferramentas para a análise e solução de vários problemas </a:t>
            </a:r>
            <a:r>
              <a:rPr lang="pt-BR" dirty="0"/>
              <a:t>em várias áreas, incluindo telecomunicações, de forma eficiente.</a:t>
            </a:r>
          </a:p>
          <a:p>
            <a:pPr lvl="1">
              <a:buFont typeface="Wingdings" panose="05000000000000000000" pitchFamily="2" charset="2"/>
              <a:buChar char="§"/>
            </a:pPr>
            <a:r>
              <a:rPr lang="pt-BR" b="1" i="1" dirty="0"/>
              <a:t>Redução de complexidade e custo</a:t>
            </a:r>
            <a:r>
              <a:rPr lang="pt-BR" dirty="0"/>
              <a:t>: </a:t>
            </a:r>
            <a:r>
              <a:rPr lang="pt-BR" sz="2400" dirty="0"/>
              <a:t>ML pode </a:t>
            </a:r>
            <a:r>
              <a:rPr lang="pt-BR" sz="2400" b="1" i="1" dirty="0"/>
              <a:t>reduzir o custo e a complexidade computacional</a:t>
            </a:r>
            <a:r>
              <a:rPr lang="pt-BR" sz="2400" dirty="0"/>
              <a:t> de procedimentos e processos que muitas vezes têm desempenho ótimo na teoria, mas que não são usados na prática devido a sua alta complexidade e/ou custo proibitivo.</a:t>
            </a:r>
            <a:endParaRPr lang="pt-BR" dirty="0"/>
          </a:p>
          <a:p>
            <a:pPr lvl="1">
              <a:buFont typeface="Wingdings" panose="05000000000000000000" pitchFamily="2" charset="2"/>
              <a:buChar char="§"/>
            </a:pPr>
            <a:r>
              <a:rPr lang="pt-BR" b="1" i="1" dirty="0"/>
              <a:t>Oportunidades</a:t>
            </a:r>
            <a:r>
              <a:rPr lang="pt-BR" dirty="0"/>
              <a:t>: existem muitos </a:t>
            </a:r>
            <a:r>
              <a:rPr lang="pt-BR" b="1" i="1" dirty="0"/>
              <a:t>empregos</a:t>
            </a:r>
            <a:r>
              <a:rPr lang="pt-BR" dirty="0"/>
              <a:t> na área de análise, ciência e engenharia de dados, além de </a:t>
            </a:r>
            <a:r>
              <a:rPr lang="pt-BR" b="1" i="1" dirty="0"/>
              <a:t>pesquisas inovadoras</a:t>
            </a:r>
            <a:r>
              <a:rPr lang="pt-BR" dirty="0"/>
              <a:t>, que usam ML para a solução de problemas em diversas áreas.</a:t>
            </a:r>
          </a:p>
        </p:txBody>
      </p:sp>
      <p:pic>
        <p:nvPicPr>
          <p:cNvPr id="4" name="Picture 4" descr="Image result for aprendizado de máquina">
            <a:extLst>
              <a:ext uri="{FF2B5EF4-FFF2-40B4-BE49-F238E27FC236}">
                <a16:creationId xmlns:a16="http://schemas.microsoft.com/office/drawing/2014/main" id="{6C3F1E89-35C0-E3C8-8D2C-BE1A9CF6B7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95" t="15041" r="27482" b="9164"/>
          <a:stretch/>
        </p:blipFill>
        <p:spPr bwMode="auto">
          <a:xfrm>
            <a:off x="5546427" y="91202"/>
            <a:ext cx="1734146" cy="15018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O que é machine learning? Entenda essa tendência no marketing digital!">
            <a:extLst>
              <a:ext uri="{FF2B5EF4-FFF2-40B4-BE49-F238E27FC236}">
                <a16:creationId xmlns:a16="http://schemas.microsoft.com/office/drawing/2014/main" id="{7433693A-3737-81CA-B711-AAA96FDE34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63071" y="49134"/>
            <a:ext cx="2860674" cy="1501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68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o aprendizado de máquina?</a:t>
            </a:r>
            <a:endParaRPr lang="en-US" dirty="0"/>
          </a:p>
        </p:txBody>
      </p:sp>
      <p:sp>
        <p:nvSpPr>
          <p:cNvPr id="3" name="Espaço Reservado para Conteúdo 2"/>
          <p:cNvSpPr>
            <a:spLocks noGrp="1"/>
          </p:cNvSpPr>
          <p:nvPr>
            <p:ph idx="1"/>
          </p:nvPr>
        </p:nvSpPr>
        <p:spPr>
          <a:xfrm>
            <a:off x="838201" y="1825624"/>
            <a:ext cx="8427219" cy="5032376"/>
          </a:xfrm>
        </p:spPr>
        <p:txBody>
          <a:bodyPr>
            <a:normAutofit lnSpcReduction="10000"/>
          </a:bodyPr>
          <a:lstStyle/>
          <a:p>
            <a:r>
              <a:rPr lang="pt-BR" dirty="0"/>
              <a:t>É uma das subáreas da inteligência artificial.</a:t>
            </a:r>
          </a:p>
          <a:p>
            <a:r>
              <a:rPr lang="pt-BR" dirty="0"/>
              <a:t>O termo foi cunhado em 1959, pelo cientista da computação Arthur Samuel, que o definiu como o </a:t>
            </a:r>
          </a:p>
          <a:p>
            <a:pPr marL="0" indent="0" algn="ctr">
              <a:buNone/>
            </a:pPr>
            <a:r>
              <a:rPr lang="pt-BR" dirty="0"/>
              <a:t>“</a:t>
            </a:r>
            <a:r>
              <a:rPr lang="pt-BR" i="1" dirty="0"/>
              <a:t>Campo de estudo que dá aos computadores a habilidade de </a:t>
            </a:r>
            <a:r>
              <a:rPr lang="pt-BR" b="1" i="1" dirty="0">
                <a:solidFill>
                  <a:srgbClr val="00B0F0"/>
                </a:solidFill>
              </a:rPr>
              <a:t>aprender sem serem explicitamente programados</a:t>
            </a:r>
            <a:r>
              <a:rPr lang="pt-BR" dirty="0"/>
              <a:t>.”</a:t>
            </a:r>
          </a:p>
          <a:p>
            <a:r>
              <a:rPr lang="pt-BR" dirty="0"/>
              <a:t>Mas como eles aprendem? </a:t>
            </a:r>
          </a:p>
          <a:p>
            <a:pPr lvl="1">
              <a:buFont typeface="Wingdings" panose="05000000000000000000" pitchFamily="2" charset="2"/>
              <a:buChar char="§"/>
            </a:pPr>
            <a:r>
              <a:rPr lang="pt-BR" dirty="0"/>
              <a:t>Através de </a:t>
            </a:r>
            <a:r>
              <a:rPr lang="pt-BR" b="1" i="1" dirty="0"/>
              <a:t>experiências prévias</a:t>
            </a:r>
            <a:r>
              <a:rPr lang="pt-BR" dirty="0"/>
              <a:t>, </a:t>
            </a:r>
            <a:r>
              <a:rPr lang="pt-BR" b="1" i="1" dirty="0"/>
              <a:t>induz-se</a:t>
            </a:r>
            <a:r>
              <a:rPr lang="pt-BR" dirty="0"/>
              <a:t> conhecimento nas máquinas.</a:t>
            </a:r>
            <a:endParaRPr lang="en-US" dirty="0"/>
          </a:p>
          <a:p>
            <a:r>
              <a:rPr lang="pt-BR" dirty="0"/>
              <a:t>Algoritmos de ML são </a:t>
            </a:r>
            <a:r>
              <a:rPr lang="pt-BR" b="1" i="1" dirty="0"/>
              <a:t>orientados a dados</a:t>
            </a:r>
            <a:r>
              <a:rPr lang="pt-BR" dirty="0"/>
              <a:t>, i.e., eles </a:t>
            </a:r>
            <a:r>
              <a:rPr lang="pt-BR" b="1" i="1" dirty="0"/>
              <a:t>aprendem automaticamente </a:t>
            </a:r>
            <a:r>
              <a:rPr lang="pt-BR" dirty="0"/>
              <a:t>(através de treinamento) uma </a:t>
            </a:r>
            <a:r>
              <a:rPr lang="pt-BR" b="1" i="1" dirty="0">
                <a:solidFill>
                  <a:srgbClr val="7030A0"/>
                </a:solidFill>
              </a:rPr>
              <a:t>solução geral </a:t>
            </a:r>
            <a:r>
              <a:rPr lang="pt-BR" dirty="0"/>
              <a:t>a partir de </a:t>
            </a:r>
            <a:r>
              <a:rPr lang="pt-BR" b="1" i="1" dirty="0"/>
              <a:t>conjuntos de dados </a:t>
            </a:r>
            <a:r>
              <a:rPr lang="pt-BR" dirty="0"/>
              <a:t>fornecidos a eles.</a:t>
            </a:r>
          </a:p>
        </p:txBody>
      </p:sp>
      <p:pic>
        <p:nvPicPr>
          <p:cNvPr id="4" name="Picture 2" descr="https://www.oulu.fi/sites/default/files/11/machines%20_decide.jpg">
            <a:extLst>
              <a:ext uri="{FF2B5EF4-FFF2-40B4-BE49-F238E27FC236}">
                <a16:creationId xmlns:a16="http://schemas.microsoft.com/office/drawing/2014/main" id="{6B8DD7A2-43EE-406C-8FF3-BC9A04CF3B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65420" y="1955359"/>
            <a:ext cx="1915886" cy="12780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nteligência Artificial: 3 fatos que você precisa saber! - Coopersystem"/>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421" r="19983"/>
          <a:stretch/>
        </p:blipFill>
        <p:spPr bwMode="auto">
          <a:xfrm>
            <a:off x="9265420" y="5369008"/>
            <a:ext cx="2819255" cy="12059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Image result for applications of artificial intelligence">
            <a:extLst>
              <a:ext uri="{FF2B5EF4-FFF2-40B4-BE49-F238E27FC236}">
                <a16:creationId xmlns:a16="http://schemas.microsoft.com/office/drawing/2014/main" id="{030E6182-967A-44D7-8BED-F8E414DAE67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63446" y="328439"/>
            <a:ext cx="2421229" cy="136194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24 Top Machine Learning Applications &amp; Examples for 2023 | Built In">
            <a:extLst>
              <a:ext uri="{FF2B5EF4-FFF2-40B4-BE49-F238E27FC236}">
                <a16:creationId xmlns:a16="http://schemas.microsoft.com/office/drawing/2014/main" id="{0EF40590-4520-4C15-5BBF-7561C78251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30239" y="3498656"/>
            <a:ext cx="2354436" cy="1361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687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Programação tradicional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104084" cy="4351338"/>
              </a:xfrm>
            </p:spPr>
            <p:txBody>
              <a:bodyPr/>
              <a:lstStyle/>
              <a:p>
                <a:r>
                  <a:rPr lang="pt-BR" dirty="0"/>
                  <a:t>Para entendermos o que é o aprendizado de máquina, vamos fazer um </a:t>
                </a:r>
                <a:r>
                  <a:rPr lang="pt-BR" b="1" i="1" dirty="0"/>
                  <a:t>paralelo com a programação tradicional</a:t>
                </a:r>
                <a:r>
                  <a:rPr lang="pt-BR" dirty="0"/>
                  <a:t>.</a:t>
                </a:r>
              </a:p>
              <a:p>
                <a:r>
                  <a:rPr lang="pt-BR" dirty="0"/>
                  <a:t>Imaginem um problema onde a </a:t>
                </a:r>
                <a:r>
                  <a:rPr lang="pt-BR" b="1" i="1" dirty="0">
                    <a:solidFill>
                      <a:srgbClr val="7030A0"/>
                    </a:solidFill>
                  </a:rPr>
                  <a:t>solução geral, </a:t>
                </a:r>
                <a14:m>
                  <m:oMath xmlns:m="http://schemas.openxmlformats.org/officeDocument/2006/math">
                    <m:r>
                      <a:rPr lang="pt-BR" sz="2800" b="1" i="1" smtClean="0">
                        <a:solidFill>
                          <a:srgbClr val="7030A0"/>
                        </a:solidFill>
                        <a:latin typeface="Cambria Math" panose="02040503050406030204" pitchFamily="18" charset="0"/>
                      </a:rPr>
                      <m:t>𝒇</m:t>
                    </m:r>
                    <m:d>
                      <m:dPr>
                        <m:ctrlPr>
                          <a:rPr lang="pt-BR" sz="2800" b="1" i="1" smtClean="0">
                            <a:solidFill>
                              <a:srgbClr val="7030A0"/>
                            </a:solidFill>
                            <a:latin typeface="Cambria Math" panose="02040503050406030204" pitchFamily="18" charset="0"/>
                          </a:rPr>
                        </m:ctrlPr>
                      </m:dPr>
                      <m:e>
                        <m:r>
                          <a:rPr lang="pt-BR" sz="2800" b="1" i="1" smtClean="0">
                            <a:solidFill>
                              <a:srgbClr val="7030A0"/>
                            </a:solidFill>
                            <a:latin typeface="Cambria Math" panose="02040503050406030204" pitchFamily="18" charset="0"/>
                          </a:rPr>
                          <m:t>𝒙</m:t>
                        </m:r>
                      </m:e>
                    </m:d>
                  </m:oMath>
                </a14:m>
                <a:r>
                  <a:rPr lang="pt-BR" dirty="0"/>
                  <a:t>, é a equação de uma reta.</a:t>
                </a:r>
              </a:p>
              <a:p>
                <a:r>
                  <a:rPr lang="pt-BR" dirty="0"/>
                  <a:t>Na programação tradicional, o </a:t>
                </a:r>
                <a:r>
                  <a:rPr lang="pt-BR" b="1" i="1" dirty="0">
                    <a:solidFill>
                      <a:srgbClr val="00B050"/>
                    </a:solidFill>
                  </a:rPr>
                  <a:t>programador cria as regras </a:t>
                </a:r>
                <a:r>
                  <a:rPr lang="pt-BR" dirty="0"/>
                  <a:t>(i.e., programa) </a:t>
                </a:r>
                <a:r>
                  <a:rPr lang="pt-BR" b="1" i="1" dirty="0">
                    <a:solidFill>
                      <a:srgbClr val="00B050"/>
                    </a:solidFill>
                  </a:rPr>
                  <a:t>que mapeiam as entradas nas saídas, </a:t>
                </a:r>
                <a14:m>
                  <m:oMath xmlns:m="http://schemas.openxmlformats.org/officeDocument/2006/math">
                    <m:r>
                      <a:rPr lang="pt-BR" sz="2800" b="1" i="1" smtClean="0">
                        <a:solidFill>
                          <a:srgbClr val="00B050"/>
                        </a:solidFill>
                        <a:latin typeface="Cambria Math" panose="02040503050406030204" pitchFamily="18" charset="0"/>
                      </a:rPr>
                      <m:t>𝒇</m:t>
                    </m:r>
                    <m:d>
                      <m:dPr>
                        <m:ctrlPr>
                          <a:rPr lang="pt-BR" sz="2800" b="1" i="1" smtClean="0">
                            <a:solidFill>
                              <a:srgbClr val="00B050"/>
                            </a:solidFill>
                            <a:latin typeface="Cambria Math" panose="02040503050406030204" pitchFamily="18" charset="0"/>
                          </a:rPr>
                        </m:ctrlPr>
                      </m:dPr>
                      <m:e>
                        <m:r>
                          <a:rPr lang="pt-BR" sz="2800" b="1" i="1" smtClean="0">
                            <a:solidFill>
                              <a:srgbClr val="00B050"/>
                            </a:solidFill>
                            <a:latin typeface="Cambria Math" panose="02040503050406030204" pitchFamily="18" charset="0"/>
                          </a:rPr>
                          <m:t>𝒙</m:t>
                        </m:r>
                      </m:e>
                    </m:d>
                  </m:oMath>
                </a14:m>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104084" cy="4351338"/>
              </a:xfrm>
              <a:blipFill>
                <a:blip r:embed="rId3"/>
                <a:stretch>
                  <a:fillRect l="-988" t="-2241" r="-329"/>
                </a:stretch>
              </a:blipFill>
            </p:spPr>
            <p:txBody>
              <a:bodyPr/>
              <a:lstStyle/>
              <a:p>
                <a:r>
                  <a:rPr lang="pt-BR">
                    <a:noFill/>
                  </a:rPr>
                  <a:t> </a:t>
                </a:r>
              </a:p>
            </p:txBody>
          </p:sp>
        </mc:Fallback>
      </mc:AlternateContent>
      <p:sp>
        <p:nvSpPr>
          <p:cNvPr id="4" name="Rectangle 3"/>
          <p:cNvSpPr/>
          <p:nvPr/>
        </p:nvSpPr>
        <p:spPr>
          <a:xfrm>
            <a:off x="5239414" y="5316086"/>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a:t>
            </a:r>
          </a:p>
        </p:txBody>
      </p:sp>
      <p:sp>
        <p:nvSpPr>
          <p:cNvPr id="5" name="TextBox 4"/>
          <p:cNvSpPr txBox="1"/>
          <p:nvPr/>
        </p:nvSpPr>
        <p:spPr>
          <a:xfrm>
            <a:off x="4411413" y="4784500"/>
            <a:ext cx="3566443" cy="461665"/>
          </a:xfrm>
          <a:prstGeom prst="rect">
            <a:avLst/>
          </a:prstGeom>
          <a:noFill/>
        </p:spPr>
        <p:txBody>
          <a:bodyPr wrap="square" rtlCol="0">
            <a:spAutoFit/>
          </a:bodyPr>
          <a:lstStyle/>
          <a:p>
            <a:pPr algn="ctr"/>
            <a:r>
              <a:rPr lang="pt-BR" sz="2400" b="1" dirty="0"/>
              <a:t>Programação Tradicional</a:t>
            </a:r>
          </a:p>
        </p:txBody>
      </p:sp>
      <p:cxnSp>
        <p:nvCxnSpPr>
          <p:cNvPr id="7" name="Straight Arrow Connector 6"/>
          <p:cNvCxnSpPr/>
          <p:nvPr/>
        </p:nvCxnSpPr>
        <p:spPr>
          <a:xfrm>
            <a:off x="4411414" y="5495701"/>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411414" y="5991001"/>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3253740" y="5769675"/>
                <a:ext cx="1039586" cy="584775"/>
              </a:xfrm>
              <a:prstGeom prst="rect">
                <a:avLst/>
              </a:prstGeom>
              <a:noFill/>
            </p:spPr>
            <p:txBody>
              <a:bodyPr wrap="square" rtlCol="0">
                <a:spAutoFit/>
              </a:bodyPr>
              <a:lstStyle/>
              <a:p>
                <a:pPr algn="ctr"/>
                <a:r>
                  <a:rPr lang="pt-BR" dirty="0"/>
                  <a:t>Entradas</a:t>
                </a:r>
              </a:p>
              <a:p>
                <a:pPr algn="ctr"/>
                <a:r>
                  <a:rPr lang="pt-BR" sz="1400" dirty="0"/>
                  <a:t>e.g., </a:t>
                </a:r>
                <a14:m>
                  <m:oMath xmlns:m="http://schemas.openxmlformats.org/officeDocument/2006/math">
                    <m:r>
                      <a:rPr lang="pt-BR" sz="1400" i="1">
                        <a:latin typeface="Cambria Math" panose="02040503050406030204" pitchFamily="18" charset="0"/>
                      </a:rPr>
                      <m:t>𝑥</m:t>
                    </m:r>
                  </m:oMath>
                </a14:m>
                <a:endParaRPr lang="pt-BR" dirty="0"/>
              </a:p>
            </p:txBody>
          </p:sp>
        </mc:Choice>
        <mc:Fallback xmlns="">
          <p:sp>
            <p:nvSpPr>
              <p:cNvPr id="9" name="TextBox 8"/>
              <p:cNvSpPr txBox="1">
                <a:spLocks noRot="1" noChangeAspect="1" noMove="1" noResize="1" noEditPoints="1" noAdjustHandles="1" noChangeArrowheads="1" noChangeShapeType="1" noTextEdit="1"/>
              </p:cNvSpPr>
              <p:nvPr/>
            </p:nvSpPr>
            <p:spPr>
              <a:xfrm>
                <a:off x="3253740" y="5769675"/>
                <a:ext cx="1039586" cy="584775"/>
              </a:xfrm>
              <a:prstGeom prst="rect">
                <a:avLst/>
              </a:prstGeom>
              <a:blipFill>
                <a:blip r:embed="rId4"/>
                <a:stretch>
                  <a:fillRect l="-4118" t="-5208" r="-2941" b="-104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878640" y="4992690"/>
                <a:ext cx="1688987" cy="800219"/>
              </a:xfrm>
              <a:prstGeom prst="rect">
                <a:avLst/>
              </a:prstGeom>
              <a:noFill/>
            </p:spPr>
            <p:txBody>
              <a:bodyPr wrap="square" rtlCol="0">
                <a:spAutoFit/>
              </a:bodyPr>
              <a:lstStyle/>
              <a:p>
                <a:pPr algn="ctr"/>
                <a:r>
                  <a:rPr lang="pt-BR" dirty="0"/>
                  <a:t>Programa</a:t>
                </a:r>
              </a:p>
              <a:p>
                <a:pPr algn="ctr"/>
                <a:r>
                  <a:rPr lang="pt-BR" sz="1400" dirty="0"/>
                  <a:t>e.g., uma função: </a:t>
                </a:r>
                <a14:m>
                  <m:oMath xmlns:m="http://schemas.openxmlformats.org/officeDocument/2006/math">
                    <m:r>
                      <a:rPr lang="pt-BR" sz="1400" b="0" i="1" smtClean="0">
                        <a:latin typeface="Cambria Math" panose="02040503050406030204" pitchFamily="18" charset="0"/>
                      </a:rPr>
                      <m:t>𝑦</m:t>
                    </m:r>
                    <m:r>
                      <a:rPr lang="pt-BR" sz="1400" b="0" i="1" smtClean="0">
                        <a:latin typeface="Cambria Math" panose="02040503050406030204" pitchFamily="18" charset="0"/>
                      </a:rPr>
                      <m:t>=</m:t>
                    </m:r>
                    <m:r>
                      <a:rPr lang="pt-BR" sz="1400" b="0" i="1" smtClean="0">
                        <a:latin typeface="Cambria Math" panose="02040503050406030204" pitchFamily="18" charset="0"/>
                      </a:rPr>
                      <m:t>𝑓</m:t>
                    </m:r>
                    <m:d>
                      <m:dPr>
                        <m:ctrlPr>
                          <a:rPr lang="pt-BR" sz="1400" b="0" i="1" smtClean="0">
                            <a:latin typeface="Cambria Math" panose="02040503050406030204" pitchFamily="18" charset="0"/>
                          </a:rPr>
                        </m:ctrlPr>
                      </m:dPr>
                      <m:e>
                        <m:r>
                          <a:rPr lang="pt-BR" sz="1400" b="0" i="1" smtClean="0">
                            <a:latin typeface="Cambria Math" panose="02040503050406030204" pitchFamily="18" charset="0"/>
                          </a:rPr>
                          <m:t>𝑥</m:t>
                        </m:r>
                      </m:e>
                    </m:d>
                    <m:r>
                      <a:rPr lang="pt-BR" sz="1400" b="0" i="1" smtClean="0">
                        <a:latin typeface="Cambria Math" panose="02040503050406030204" pitchFamily="18" charset="0"/>
                      </a:rPr>
                      <m:t>=</m:t>
                    </m:r>
                    <m:r>
                      <a:rPr lang="pt-BR" sz="1400" b="0" i="1" smtClean="0">
                        <a:latin typeface="Cambria Math" panose="02040503050406030204" pitchFamily="18" charset="0"/>
                      </a:rPr>
                      <m:t>𝑎</m:t>
                    </m:r>
                    <m:r>
                      <a:rPr lang="pt-BR" sz="1400" b="0" i="1" smtClean="0">
                        <a:latin typeface="Cambria Math" panose="02040503050406030204" pitchFamily="18" charset="0"/>
                      </a:rPr>
                      <m:t>+</m:t>
                    </m:r>
                    <m:r>
                      <a:rPr lang="pt-BR" sz="1400" b="0" i="1" smtClean="0">
                        <a:latin typeface="Cambria Math" panose="02040503050406030204" pitchFamily="18" charset="0"/>
                      </a:rPr>
                      <m:t>𝑏𝑥</m:t>
                    </m:r>
                  </m:oMath>
                </a14:m>
                <a:endParaRPr lang="pt-BR"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2878640" y="4992690"/>
                <a:ext cx="1688987" cy="800219"/>
              </a:xfrm>
              <a:prstGeom prst="rect">
                <a:avLst/>
              </a:prstGeom>
              <a:blipFill>
                <a:blip r:embed="rId5"/>
                <a:stretch>
                  <a:fillRect t="-3817" b="-2290"/>
                </a:stretch>
              </a:blipFill>
            </p:spPr>
            <p:txBody>
              <a:bodyPr/>
              <a:lstStyle/>
              <a:p>
                <a:r>
                  <a:rPr lang="pt-BR">
                    <a:noFill/>
                  </a:rPr>
                  <a:t> </a:t>
                </a:r>
              </a:p>
            </p:txBody>
          </p:sp>
        </mc:Fallback>
      </mc:AlternateContent>
      <p:cxnSp>
        <p:nvCxnSpPr>
          <p:cNvPr id="11" name="Straight Arrow Connector 10"/>
          <p:cNvCxnSpPr/>
          <p:nvPr/>
        </p:nvCxnSpPr>
        <p:spPr>
          <a:xfrm>
            <a:off x="7149857" y="5740629"/>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7809286" y="5338715"/>
                <a:ext cx="2382052" cy="584775"/>
              </a:xfrm>
              <a:prstGeom prst="rect">
                <a:avLst/>
              </a:prstGeom>
              <a:noFill/>
            </p:spPr>
            <p:txBody>
              <a:bodyPr wrap="square" rtlCol="0">
                <a:spAutoFit/>
              </a:bodyPr>
              <a:lstStyle/>
              <a:p>
                <a:pPr algn="ctr"/>
                <a:r>
                  <a:rPr lang="pt-BR" dirty="0"/>
                  <a:t>Resultados/Respostas</a:t>
                </a:r>
              </a:p>
              <a:p>
                <a:pPr algn="ctr"/>
                <a:r>
                  <a:rPr lang="pt-BR" sz="1400" dirty="0"/>
                  <a:t>e.g.,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oMath>
                </a14:m>
                <a:endParaRPr lang="pt-BR" dirty="0"/>
              </a:p>
            </p:txBody>
          </p:sp>
        </mc:Choice>
        <mc:Fallback xmlns="">
          <p:sp>
            <p:nvSpPr>
              <p:cNvPr id="12" name="TextBox 11"/>
              <p:cNvSpPr txBox="1">
                <a:spLocks noRot="1" noChangeAspect="1" noMove="1" noResize="1" noEditPoints="1" noAdjustHandles="1" noChangeArrowheads="1" noChangeShapeType="1" noTextEdit="1"/>
              </p:cNvSpPr>
              <p:nvPr/>
            </p:nvSpPr>
            <p:spPr>
              <a:xfrm>
                <a:off x="7809286" y="5338715"/>
                <a:ext cx="2382052" cy="584775"/>
              </a:xfrm>
              <a:prstGeom prst="rect">
                <a:avLst/>
              </a:prstGeom>
              <a:blipFill>
                <a:blip r:embed="rId6"/>
                <a:stretch>
                  <a:fillRect t="-6250" b="-9375"/>
                </a:stretch>
              </a:blipFill>
            </p:spPr>
            <p:txBody>
              <a:bodyPr/>
              <a:lstStyle/>
              <a:p>
                <a:r>
                  <a:rPr lang="pt-BR">
                    <a:noFill/>
                  </a:rPr>
                  <a:t> </a:t>
                </a:r>
              </a:p>
            </p:txBody>
          </p:sp>
        </mc:Fallback>
      </mc:AlternateContent>
      <p:sp>
        <p:nvSpPr>
          <p:cNvPr id="23" name="CaixaDeTexto 22">
            <a:extLst>
              <a:ext uri="{FF2B5EF4-FFF2-40B4-BE49-F238E27FC236}">
                <a16:creationId xmlns:a16="http://schemas.microsoft.com/office/drawing/2014/main" id="{4283CC45-89C6-37AA-F789-537972480F35}"/>
              </a:ext>
            </a:extLst>
          </p:cNvPr>
          <p:cNvSpPr txBox="1"/>
          <p:nvPr/>
        </p:nvSpPr>
        <p:spPr>
          <a:xfrm>
            <a:off x="1531486" y="4910925"/>
            <a:ext cx="1202439" cy="1169551"/>
          </a:xfrm>
          <a:prstGeom prst="rect">
            <a:avLst/>
          </a:prstGeom>
          <a:noFill/>
        </p:spPr>
        <p:txBody>
          <a:bodyPr wrap="square">
            <a:spAutoFit/>
          </a:bodyPr>
          <a:lstStyle/>
          <a:p>
            <a:r>
              <a:rPr lang="pt-BR" sz="1400" b="1" dirty="0" err="1">
                <a:solidFill>
                  <a:srgbClr val="0000FF"/>
                </a:solidFill>
                <a:highlight>
                  <a:srgbClr val="FFFFFF"/>
                </a:highlight>
              </a:rPr>
              <a:t>def</a:t>
            </a:r>
            <a:r>
              <a:rPr lang="pt-BR" sz="1400" b="0" dirty="0">
                <a:solidFill>
                  <a:srgbClr val="000000"/>
                </a:solidFill>
                <a:highlight>
                  <a:srgbClr val="FFFFFF"/>
                </a:highlight>
              </a:rPr>
              <a:t> </a:t>
            </a:r>
            <a:r>
              <a:rPr lang="pt-BR" sz="1400" b="0" dirty="0">
                <a:solidFill>
                  <a:srgbClr val="FF00FF"/>
                </a:solidFill>
                <a:highlight>
                  <a:srgbClr val="FFFFFF"/>
                </a:highlight>
              </a:rPr>
              <a:t>f</a:t>
            </a:r>
            <a:r>
              <a:rPr lang="pt-BR" sz="1400" b="1" dirty="0">
                <a:solidFill>
                  <a:srgbClr val="000080"/>
                </a:solidFill>
                <a:highlight>
                  <a:srgbClr val="FFFFFF"/>
                </a:highlight>
              </a:rPr>
              <a:t>(</a:t>
            </a:r>
            <a:r>
              <a:rPr lang="pt-BR" sz="1400" b="0" dirty="0">
                <a:solidFill>
                  <a:srgbClr val="000000"/>
                </a:solidFill>
                <a:highlight>
                  <a:srgbClr val="FFFFFF"/>
                </a:highlight>
              </a:rPr>
              <a:t>x</a:t>
            </a:r>
            <a:r>
              <a:rPr lang="pt-BR" sz="1400" b="1" dirty="0">
                <a:solidFill>
                  <a:srgbClr val="000080"/>
                </a:solidFill>
                <a:highlight>
                  <a:srgbClr val="FFFFFF"/>
                </a:highlight>
              </a:rPr>
              <a:t>):</a:t>
            </a:r>
            <a:endParaRPr lang="pt-BR" sz="1400" b="0" dirty="0">
              <a:solidFill>
                <a:srgbClr val="000000"/>
              </a:solidFill>
              <a:highlight>
                <a:srgbClr val="FFFFFF"/>
              </a:highlight>
            </a:endParaRPr>
          </a:p>
          <a:p>
            <a:r>
              <a:rPr lang="pt-BR" sz="1400" b="0" dirty="0">
                <a:solidFill>
                  <a:srgbClr val="000000"/>
                </a:solidFill>
                <a:highlight>
                  <a:srgbClr val="FFFFFF"/>
                </a:highlight>
              </a:rPr>
              <a:t>    a </a:t>
            </a:r>
            <a:r>
              <a:rPr lang="pt-BR" sz="1400" b="1" dirty="0">
                <a:solidFill>
                  <a:srgbClr val="000080"/>
                </a:solidFill>
                <a:highlight>
                  <a:srgbClr val="FFFFFF"/>
                </a:highlight>
              </a:rPr>
              <a:t>=</a:t>
            </a:r>
            <a:r>
              <a:rPr lang="pt-BR" sz="1400" b="0" dirty="0">
                <a:solidFill>
                  <a:srgbClr val="000000"/>
                </a:solidFill>
                <a:highlight>
                  <a:srgbClr val="FFFFFF"/>
                </a:highlight>
              </a:rPr>
              <a:t> </a:t>
            </a:r>
            <a:r>
              <a:rPr lang="pt-BR" sz="1400" b="0" dirty="0">
                <a:solidFill>
                  <a:srgbClr val="FF0000"/>
                </a:solidFill>
                <a:highlight>
                  <a:srgbClr val="FFFFFF"/>
                </a:highlight>
              </a:rPr>
              <a:t>1.0</a:t>
            </a:r>
            <a:endParaRPr lang="pt-BR" sz="1400" b="0" dirty="0">
              <a:solidFill>
                <a:srgbClr val="000000"/>
              </a:solidFill>
              <a:highlight>
                <a:srgbClr val="FFFFFF"/>
              </a:highlight>
            </a:endParaRPr>
          </a:p>
          <a:p>
            <a:r>
              <a:rPr lang="pt-BR" sz="1400" b="0" dirty="0">
                <a:solidFill>
                  <a:srgbClr val="000000"/>
                </a:solidFill>
                <a:highlight>
                  <a:srgbClr val="FFFFFF"/>
                </a:highlight>
              </a:rPr>
              <a:t>    b </a:t>
            </a:r>
            <a:r>
              <a:rPr lang="pt-BR" sz="1400" b="1" dirty="0">
                <a:solidFill>
                  <a:srgbClr val="000080"/>
                </a:solidFill>
                <a:highlight>
                  <a:srgbClr val="FFFFFF"/>
                </a:highlight>
              </a:rPr>
              <a:t>=</a:t>
            </a:r>
            <a:r>
              <a:rPr lang="pt-BR" sz="1400" b="0" dirty="0">
                <a:solidFill>
                  <a:srgbClr val="000000"/>
                </a:solidFill>
                <a:highlight>
                  <a:srgbClr val="FFFFFF"/>
                </a:highlight>
              </a:rPr>
              <a:t> </a:t>
            </a:r>
            <a:r>
              <a:rPr lang="pt-BR" sz="1400" b="0" dirty="0">
                <a:solidFill>
                  <a:srgbClr val="FF0000"/>
                </a:solidFill>
                <a:highlight>
                  <a:srgbClr val="FFFFFF"/>
                </a:highlight>
              </a:rPr>
              <a:t>2.0</a:t>
            </a:r>
            <a:endParaRPr lang="pt-BR" sz="1400" b="0" dirty="0">
              <a:solidFill>
                <a:srgbClr val="000000"/>
              </a:solidFill>
              <a:highlight>
                <a:srgbClr val="FFFFFF"/>
              </a:highlight>
            </a:endParaRPr>
          </a:p>
          <a:p>
            <a:r>
              <a:rPr lang="pt-BR" sz="1400" b="0" dirty="0">
                <a:solidFill>
                  <a:srgbClr val="000000"/>
                </a:solidFill>
                <a:highlight>
                  <a:srgbClr val="FFFFFF"/>
                </a:highlight>
              </a:rPr>
              <a:t>    y </a:t>
            </a:r>
            <a:r>
              <a:rPr lang="pt-BR" sz="1400" b="1" dirty="0">
                <a:solidFill>
                  <a:srgbClr val="000080"/>
                </a:solidFill>
                <a:highlight>
                  <a:srgbClr val="FFFFFF"/>
                </a:highlight>
              </a:rPr>
              <a:t>=</a:t>
            </a:r>
            <a:r>
              <a:rPr lang="pt-BR" sz="1400" b="0" dirty="0">
                <a:solidFill>
                  <a:srgbClr val="000000"/>
                </a:solidFill>
                <a:highlight>
                  <a:srgbClr val="FFFFFF"/>
                </a:highlight>
              </a:rPr>
              <a:t> a </a:t>
            </a:r>
            <a:r>
              <a:rPr lang="pt-BR" sz="1400" b="1" dirty="0">
                <a:solidFill>
                  <a:srgbClr val="000080"/>
                </a:solidFill>
                <a:highlight>
                  <a:srgbClr val="FFFFFF"/>
                </a:highlight>
              </a:rPr>
              <a:t>+</a:t>
            </a:r>
            <a:r>
              <a:rPr lang="pt-BR" sz="1400" b="0" dirty="0">
                <a:solidFill>
                  <a:srgbClr val="000000"/>
                </a:solidFill>
                <a:highlight>
                  <a:srgbClr val="FFFFFF"/>
                </a:highlight>
              </a:rPr>
              <a:t> b </a:t>
            </a:r>
            <a:r>
              <a:rPr lang="pt-BR" sz="1400" b="1" dirty="0">
                <a:solidFill>
                  <a:srgbClr val="000080"/>
                </a:solidFill>
                <a:highlight>
                  <a:srgbClr val="FFFFFF"/>
                </a:highlight>
              </a:rPr>
              <a:t>*</a:t>
            </a:r>
            <a:r>
              <a:rPr lang="pt-BR" sz="1400" b="0" dirty="0">
                <a:solidFill>
                  <a:srgbClr val="000000"/>
                </a:solidFill>
                <a:highlight>
                  <a:srgbClr val="FFFFFF"/>
                </a:highlight>
              </a:rPr>
              <a:t> x</a:t>
            </a:r>
          </a:p>
          <a:p>
            <a:r>
              <a:rPr lang="pt-BR" sz="1400" b="0" dirty="0">
                <a:solidFill>
                  <a:srgbClr val="000000"/>
                </a:solidFill>
                <a:highlight>
                  <a:srgbClr val="FFFFFF"/>
                </a:highlight>
              </a:rPr>
              <a:t>    </a:t>
            </a:r>
            <a:r>
              <a:rPr lang="pt-BR" sz="1400" b="1" dirty="0" err="1">
                <a:solidFill>
                  <a:srgbClr val="0000FF"/>
                </a:solidFill>
                <a:highlight>
                  <a:srgbClr val="FFFFFF"/>
                </a:highlight>
              </a:rPr>
              <a:t>return</a:t>
            </a:r>
            <a:r>
              <a:rPr lang="pt-BR" sz="1400" b="0" dirty="0">
                <a:solidFill>
                  <a:srgbClr val="000000"/>
                </a:solidFill>
                <a:highlight>
                  <a:srgbClr val="FFFFFF"/>
                </a:highlight>
              </a:rPr>
              <a:t> y</a:t>
            </a:r>
            <a:endParaRPr lang="pt-BR" sz="1400" dirty="0"/>
          </a:p>
        </p:txBody>
      </p:sp>
      <p:sp>
        <p:nvSpPr>
          <p:cNvPr id="25" name="Chave Direita 24">
            <a:extLst>
              <a:ext uri="{FF2B5EF4-FFF2-40B4-BE49-F238E27FC236}">
                <a16:creationId xmlns:a16="http://schemas.microsoft.com/office/drawing/2014/main" id="{A52A4596-BA06-612E-0178-3EEA46F1C240}"/>
              </a:ext>
            </a:extLst>
          </p:cNvPr>
          <p:cNvSpPr/>
          <p:nvPr/>
        </p:nvSpPr>
        <p:spPr>
          <a:xfrm>
            <a:off x="2669644" y="4910925"/>
            <a:ext cx="236893" cy="116955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628876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a:extLst>
              <a:ext uri="{FF2B5EF4-FFF2-40B4-BE49-F238E27FC236}">
                <a16:creationId xmlns:a16="http://schemas.microsoft.com/office/drawing/2014/main" id="{20B49BBC-21C6-6EB6-B7DD-2A4E71AD1E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6" r="1714"/>
          <a:stretch/>
        </p:blipFill>
        <p:spPr bwMode="auto">
          <a:xfrm>
            <a:off x="772828" y="4585535"/>
            <a:ext cx="2979222" cy="209562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pt-BR" dirty="0"/>
              <a:t>O paradigma do aprendizado de máquina</a:t>
            </a:r>
          </a:p>
        </p:txBody>
      </p:sp>
      <p:sp>
        <p:nvSpPr>
          <p:cNvPr id="3" name="Content Placeholder 2"/>
          <p:cNvSpPr>
            <a:spLocks noGrp="1"/>
          </p:cNvSpPr>
          <p:nvPr>
            <p:ph idx="1"/>
          </p:nvPr>
        </p:nvSpPr>
        <p:spPr>
          <a:xfrm>
            <a:off x="838200" y="1825625"/>
            <a:ext cx="11115102" cy="2692338"/>
          </a:xfrm>
        </p:spPr>
        <p:txBody>
          <a:bodyPr>
            <a:normAutofit/>
          </a:bodyPr>
          <a:lstStyle/>
          <a:p>
            <a:r>
              <a:rPr lang="pt-BR" dirty="0"/>
              <a:t>“</a:t>
            </a:r>
            <a:r>
              <a:rPr lang="pt-BR" dirty="0">
                <a:solidFill>
                  <a:srgbClr val="00B0F0"/>
                </a:solidFill>
              </a:rPr>
              <a:t>... </a:t>
            </a:r>
            <a:r>
              <a:rPr lang="pt-BR" b="1" i="1" dirty="0">
                <a:solidFill>
                  <a:srgbClr val="00B0F0"/>
                </a:solidFill>
              </a:rPr>
              <a:t>aprender sem serem explicitamente programados</a:t>
            </a:r>
            <a:r>
              <a:rPr lang="pt-BR" dirty="0">
                <a:solidFill>
                  <a:srgbClr val="00B0F0"/>
                </a:solidFill>
              </a:rPr>
              <a:t>.</a:t>
            </a:r>
            <a:r>
              <a:rPr lang="pt-BR" dirty="0"/>
              <a:t>”</a:t>
            </a:r>
          </a:p>
          <a:p>
            <a:r>
              <a:rPr lang="pt-BR" dirty="0"/>
              <a:t>Esse trecho pode ser entendido se reorganizarmos a figura anterior.</a:t>
            </a:r>
          </a:p>
          <a:p>
            <a:r>
              <a:rPr lang="pt-BR" dirty="0"/>
              <a:t>No ML, nós fornecemos as </a:t>
            </a:r>
            <a:r>
              <a:rPr lang="pt-BR" b="1" i="1" dirty="0">
                <a:solidFill>
                  <a:srgbClr val="00B050"/>
                </a:solidFill>
              </a:rPr>
              <a:t>entradas</a:t>
            </a:r>
            <a:r>
              <a:rPr lang="pt-BR" dirty="0"/>
              <a:t> e as </a:t>
            </a:r>
            <a:r>
              <a:rPr lang="pt-BR" b="1" i="1" dirty="0">
                <a:solidFill>
                  <a:srgbClr val="00B050"/>
                </a:solidFill>
              </a:rPr>
              <a:t>respostas esperadas</a:t>
            </a:r>
            <a:r>
              <a:rPr lang="pt-BR" dirty="0"/>
              <a:t> ao computador e deixamos que ele </a:t>
            </a:r>
            <a:r>
              <a:rPr lang="pt-BR" b="1" i="1" dirty="0">
                <a:solidFill>
                  <a:srgbClr val="00B050"/>
                </a:solidFill>
              </a:rPr>
              <a:t>aprenda</a:t>
            </a:r>
            <a:r>
              <a:rPr lang="pt-BR" dirty="0"/>
              <a:t>, através de </a:t>
            </a:r>
            <a:r>
              <a:rPr lang="pt-BR" b="1" i="1" dirty="0">
                <a:solidFill>
                  <a:srgbClr val="7030A0"/>
                </a:solidFill>
              </a:rPr>
              <a:t>treinamento</a:t>
            </a:r>
            <a:r>
              <a:rPr lang="pt-BR" dirty="0"/>
              <a:t>, um </a:t>
            </a:r>
            <a:r>
              <a:rPr lang="pt-BR" b="1" i="1" dirty="0">
                <a:solidFill>
                  <a:srgbClr val="00B050"/>
                </a:solidFill>
              </a:rPr>
              <a:t>modelo</a:t>
            </a:r>
            <a:r>
              <a:rPr lang="pt-BR" dirty="0"/>
              <a:t> (i.e., as regras) que mapeie as entradas nas respostas esperadas.</a:t>
            </a:r>
          </a:p>
          <a:p>
            <a:pPr lvl="1"/>
            <a:endParaRPr lang="pt-BR" dirty="0"/>
          </a:p>
          <a:p>
            <a:endParaRPr lang="pt-BR" dirty="0"/>
          </a:p>
        </p:txBody>
      </p:sp>
      <p:sp>
        <p:nvSpPr>
          <p:cNvPr id="13" name="Rectangle 12"/>
          <p:cNvSpPr/>
          <p:nvPr/>
        </p:nvSpPr>
        <p:spPr>
          <a:xfrm>
            <a:off x="5788138" y="5120871"/>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a:t>
            </a:r>
          </a:p>
        </p:txBody>
      </p:sp>
      <p:sp>
        <p:nvSpPr>
          <p:cNvPr id="14" name="TextBox 13"/>
          <p:cNvSpPr txBox="1"/>
          <p:nvPr/>
        </p:nvSpPr>
        <p:spPr>
          <a:xfrm>
            <a:off x="4960139" y="4589285"/>
            <a:ext cx="3524518" cy="461665"/>
          </a:xfrm>
          <a:prstGeom prst="rect">
            <a:avLst/>
          </a:prstGeom>
          <a:noFill/>
        </p:spPr>
        <p:txBody>
          <a:bodyPr wrap="square" rtlCol="0">
            <a:spAutoFit/>
          </a:bodyPr>
          <a:lstStyle/>
          <a:p>
            <a:pPr algn="ctr"/>
            <a:r>
              <a:rPr lang="pt-BR" sz="2400" b="1" dirty="0"/>
              <a:t>Aprendizado de Máquina</a:t>
            </a:r>
          </a:p>
        </p:txBody>
      </p:sp>
      <p:cxnSp>
        <p:nvCxnSpPr>
          <p:cNvPr id="15" name="Straight Arrow Connector 14"/>
          <p:cNvCxnSpPr>
            <a:cxnSpLocks/>
          </p:cNvCxnSpPr>
          <p:nvPr/>
        </p:nvCxnSpPr>
        <p:spPr>
          <a:xfrm>
            <a:off x="4960138" y="5300486"/>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a:off x="4960138" y="5795786"/>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3920552" y="5001596"/>
                <a:ext cx="1039586" cy="584775"/>
              </a:xfrm>
              <a:prstGeom prst="rect">
                <a:avLst/>
              </a:prstGeom>
              <a:noFill/>
            </p:spPr>
            <p:txBody>
              <a:bodyPr wrap="square" rtlCol="0">
                <a:spAutoFit/>
              </a:bodyPr>
              <a:lstStyle/>
              <a:p>
                <a:pPr algn="ctr"/>
                <a:r>
                  <a:rPr lang="pt-BR" dirty="0"/>
                  <a:t>Entradas</a:t>
                </a:r>
              </a:p>
              <a:p>
                <a:pPr algn="ctr"/>
                <a:r>
                  <a:rPr lang="pt-BR" sz="1400" dirty="0"/>
                  <a:t>e.g., </a:t>
                </a:r>
                <a14:m>
                  <m:oMath xmlns:m="http://schemas.openxmlformats.org/officeDocument/2006/math">
                    <m:r>
                      <a:rPr lang="pt-BR" sz="1400" i="1">
                        <a:latin typeface="Cambria Math" panose="02040503050406030204" pitchFamily="18" charset="0"/>
                      </a:rPr>
                      <m:t>𝑥</m:t>
                    </m:r>
                  </m:oMath>
                </a14:m>
                <a:endParaRPr lang="pt-BR" sz="1400" dirty="0"/>
              </a:p>
            </p:txBody>
          </p:sp>
        </mc:Choice>
        <mc:Fallback xmlns="">
          <p:sp>
            <p:nvSpPr>
              <p:cNvPr id="17" name="TextBox 16"/>
              <p:cNvSpPr txBox="1">
                <a:spLocks noRot="1" noChangeAspect="1" noMove="1" noResize="1" noEditPoints="1" noAdjustHandles="1" noChangeArrowheads="1" noChangeShapeType="1" noTextEdit="1"/>
              </p:cNvSpPr>
              <p:nvPr/>
            </p:nvSpPr>
            <p:spPr>
              <a:xfrm>
                <a:off x="3920552" y="5001596"/>
                <a:ext cx="1039586" cy="584775"/>
              </a:xfrm>
              <a:prstGeom prst="rect">
                <a:avLst/>
              </a:prstGeom>
              <a:blipFill>
                <a:blip r:embed="rId4"/>
                <a:stretch>
                  <a:fillRect l="-3509" t="-5208" r="-2924" b="-104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3649847" y="5502506"/>
                <a:ext cx="1512176" cy="861774"/>
              </a:xfrm>
              <a:prstGeom prst="rect">
                <a:avLst/>
              </a:prstGeom>
              <a:noFill/>
            </p:spPr>
            <p:txBody>
              <a:bodyPr wrap="square" rtlCol="0">
                <a:spAutoFit/>
              </a:bodyPr>
              <a:lstStyle/>
              <a:p>
                <a:pPr algn="ctr"/>
                <a:r>
                  <a:rPr lang="pt-BR" dirty="0"/>
                  <a:t>Resultados esperados</a:t>
                </a:r>
              </a:p>
              <a:p>
                <a:pPr algn="ctr"/>
                <a:r>
                  <a:rPr lang="pt-BR" sz="1400" dirty="0"/>
                  <a:t>e.g.,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oMath>
                </a14:m>
                <a:endParaRPr lang="pt-BR" dirty="0"/>
              </a:p>
            </p:txBody>
          </p:sp>
        </mc:Choice>
        <mc:Fallback xmlns="">
          <p:sp>
            <p:nvSpPr>
              <p:cNvPr id="18" name="TextBox 17"/>
              <p:cNvSpPr txBox="1">
                <a:spLocks noRot="1" noChangeAspect="1" noMove="1" noResize="1" noEditPoints="1" noAdjustHandles="1" noChangeArrowheads="1" noChangeShapeType="1" noTextEdit="1"/>
              </p:cNvSpPr>
              <p:nvPr/>
            </p:nvSpPr>
            <p:spPr>
              <a:xfrm>
                <a:off x="3649847" y="5502506"/>
                <a:ext cx="1512176" cy="861774"/>
              </a:xfrm>
              <a:prstGeom prst="rect">
                <a:avLst/>
              </a:prstGeom>
              <a:blipFill>
                <a:blip r:embed="rId5"/>
                <a:stretch>
                  <a:fillRect t="-4255" b="-6383"/>
                </a:stretch>
              </a:blipFill>
            </p:spPr>
            <p:txBody>
              <a:bodyPr/>
              <a:lstStyle/>
              <a:p>
                <a:r>
                  <a:rPr lang="pt-BR">
                    <a:noFill/>
                  </a:rPr>
                  <a:t> </a:t>
                </a:r>
              </a:p>
            </p:txBody>
          </p:sp>
        </mc:Fallback>
      </mc:AlternateContent>
      <p:cxnSp>
        <p:nvCxnSpPr>
          <p:cNvPr id="19" name="Straight Arrow Connector 18"/>
          <p:cNvCxnSpPr>
            <a:cxnSpLocks/>
          </p:cNvCxnSpPr>
          <p:nvPr/>
        </p:nvCxnSpPr>
        <p:spPr>
          <a:xfrm>
            <a:off x="7698581" y="5545414"/>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a:off x="8514180" y="5097669"/>
                <a:ext cx="2712410" cy="861774"/>
              </a:xfrm>
              <a:prstGeom prst="rect">
                <a:avLst/>
              </a:prstGeom>
              <a:noFill/>
            </p:spPr>
            <p:txBody>
              <a:bodyPr wrap="square" rtlCol="0">
                <a:spAutoFit/>
              </a:bodyPr>
              <a:lstStyle/>
              <a:p>
                <a:pPr algn="ctr"/>
                <a:r>
                  <a:rPr lang="pt-BR" dirty="0"/>
                  <a:t>Programa = </a:t>
                </a:r>
                <a:r>
                  <a:rPr lang="pt-BR" b="1" dirty="0">
                    <a:solidFill>
                      <a:srgbClr val="FF0000"/>
                    </a:solidFill>
                  </a:rPr>
                  <a:t>Modelo de Aprendizado de Máquina</a:t>
                </a:r>
              </a:p>
              <a:p>
                <a:pPr algn="ctr"/>
                <a:r>
                  <a:rPr lang="pt-BR" sz="1400" dirty="0" err="1"/>
                  <a:t>e.</a:t>
                </a:r>
                <a:r>
                  <a:rPr lang="pt-BR" sz="1400" dirty="0"/>
                  <a:t>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r>
                      <a:rPr lang="pt-BR" sz="1400" i="1">
                        <a:latin typeface="Cambria Math" panose="02040503050406030204" pitchFamily="18" charset="0"/>
                      </a:rPr>
                      <m:t>=</m:t>
                    </m:r>
                    <m:r>
                      <a:rPr lang="pt-BR" sz="1400" i="1">
                        <a:latin typeface="Cambria Math" panose="02040503050406030204" pitchFamily="18" charset="0"/>
                      </a:rPr>
                      <m:t>𝑎</m:t>
                    </m:r>
                    <m:r>
                      <a:rPr lang="pt-BR" sz="1400" i="1">
                        <a:latin typeface="Cambria Math" panose="02040503050406030204" pitchFamily="18" charset="0"/>
                      </a:rPr>
                      <m:t>+</m:t>
                    </m:r>
                    <m:r>
                      <a:rPr lang="pt-BR" sz="1400" i="1">
                        <a:latin typeface="Cambria Math" panose="02040503050406030204" pitchFamily="18" charset="0"/>
                      </a:rPr>
                      <m:t>𝑏𝑥</m:t>
                    </m:r>
                  </m:oMath>
                </a14:m>
                <a:endParaRPr lang="pt-BR" sz="1400" dirty="0"/>
              </a:p>
            </p:txBody>
          </p:sp>
        </mc:Choice>
        <mc:Fallback xmlns="">
          <p:sp>
            <p:nvSpPr>
              <p:cNvPr id="20" name="TextBox 19"/>
              <p:cNvSpPr txBox="1">
                <a:spLocks noRot="1" noChangeAspect="1" noMove="1" noResize="1" noEditPoints="1" noAdjustHandles="1" noChangeArrowheads="1" noChangeShapeType="1" noTextEdit="1"/>
              </p:cNvSpPr>
              <p:nvPr/>
            </p:nvSpPr>
            <p:spPr>
              <a:xfrm>
                <a:off x="8514180" y="5097669"/>
                <a:ext cx="2712410" cy="861774"/>
              </a:xfrm>
              <a:prstGeom prst="rect">
                <a:avLst/>
              </a:prstGeom>
              <a:blipFill>
                <a:blip r:embed="rId6"/>
                <a:stretch>
                  <a:fillRect t="-3521" b="-6338"/>
                </a:stretch>
              </a:blipFill>
            </p:spPr>
            <p:txBody>
              <a:bodyPr/>
              <a:lstStyle/>
              <a:p>
                <a:r>
                  <a:rPr lang="pt-BR">
                    <a:noFill/>
                  </a:rPr>
                  <a:t> </a:t>
                </a:r>
              </a:p>
            </p:txBody>
          </p:sp>
        </mc:Fallback>
      </mc:AlternateContent>
      <p:sp>
        <p:nvSpPr>
          <p:cNvPr id="6" name="Retângulo 5"/>
          <p:cNvSpPr/>
          <p:nvPr/>
        </p:nvSpPr>
        <p:spPr>
          <a:xfrm>
            <a:off x="5250429" y="6311826"/>
            <a:ext cx="5720990" cy="369332"/>
          </a:xfrm>
          <a:prstGeom prst="rect">
            <a:avLst/>
          </a:prstGeom>
        </p:spPr>
        <p:txBody>
          <a:bodyPr wrap="square">
            <a:spAutoFit/>
          </a:bodyPr>
          <a:lstStyle/>
          <a:p>
            <a:r>
              <a:rPr lang="pt-BR" b="1" i="1" dirty="0"/>
              <a:t>Conjunto de dados de treinamento = experiências prévias.</a:t>
            </a:r>
            <a:endParaRPr lang="en-US" b="1" i="1" dirty="0"/>
          </a:p>
        </p:txBody>
      </p:sp>
      <p:cxnSp>
        <p:nvCxnSpPr>
          <p:cNvPr id="24" name="Conector de seta reta 23"/>
          <p:cNvCxnSpPr>
            <a:stCxn id="21" idx="4"/>
            <a:endCxn id="6" idx="1"/>
          </p:cNvCxnSpPr>
          <p:nvPr/>
        </p:nvCxnSpPr>
        <p:spPr>
          <a:xfrm>
            <a:off x="4416473" y="6398694"/>
            <a:ext cx="833956" cy="977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o explicativo retangular 21"/>
          <p:cNvSpPr/>
          <p:nvPr/>
        </p:nvSpPr>
        <p:spPr>
          <a:xfrm>
            <a:off x="9185121" y="4463756"/>
            <a:ext cx="1169418" cy="422029"/>
          </a:xfrm>
          <a:prstGeom prst="wedgeRectCallout">
            <a:avLst>
              <a:gd name="adj1" fmla="val -44165"/>
              <a:gd name="adj2" fmla="val 11170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Resultado do treinamento</a:t>
            </a:r>
            <a:endParaRPr lang="en-US" sz="1400" dirty="0">
              <a:solidFill>
                <a:schemeClr val="tx1"/>
              </a:solidFill>
            </a:endParaRPr>
          </a:p>
        </p:txBody>
      </p:sp>
      <p:sp>
        <p:nvSpPr>
          <p:cNvPr id="21" name="Elipse 20"/>
          <p:cNvSpPr/>
          <p:nvPr/>
        </p:nvSpPr>
        <p:spPr>
          <a:xfrm>
            <a:off x="3385440" y="4963416"/>
            <a:ext cx="2062066" cy="14352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ixaDeTexto 3">
            <a:extLst>
              <a:ext uri="{FF2B5EF4-FFF2-40B4-BE49-F238E27FC236}">
                <a16:creationId xmlns:a16="http://schemas.microsoft.com/office/drawing/2014/main" id="{32829C2B-3F8E-223E-093B-21E207FDB7B7}"/>
              </a:ext>
            </a:extLst>
          </p:cNvPr>
          <p:cNvSpPr txBox="1"/>
          <p:nvPr/>
        </p:nvSpPr>
        <p:spPr>
          <a:xfrm>
            <a:off x="1090670" y="4315924"/>
            <a:ext cx="2559177" cy="369332"/>
          </a:xfrm>
          <a:prstGeom prst="rect">
            <a:avLst/>
          </a:prstGeom>
          <a:noFill/>
        </p:spPr>
        <p:txBody>
          <a:bodyPr wrap="square" rtlCol="0">
            <a:spAutoFit/>
          </a:bodyPr>
          <a:lstStyle/>
          <a:p>
            <a:pPr algn="ctr"/>
            <a:r>
              <a:rPr lang="pt-BR" b="1" i="1" dirty="0" err="1">
                <a:solidFill>
                  <a:srgbClr val="7030A0"/>
                </a:solidFill>
              </a:rPr>
              <a:t>Paleteria</a:t>
            </a:r>
            <a:r>
              <a:rPr lang="pt-BR" b="1" i="1" dirty="0">
                <a:solidFill>
                  <a:srgbClr val="7030A0"/>
                </a:solidFill>
              </a:rPr>
              <a:t> Mexicana</a:t>
            </a:r>
          </a:p>
        </p:txBody>
      </p:sp>
    </p:spTree>
    <p:extLst>
      <p:ext uri="{BB962C8B-B14F-4D97-AF65-F5344CB8AC3E}">
        <p14:creationId xmlns:p14="http://schemas.microsoft.com/office/powerpoint/2010/main" val="1993742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Generalização</a:t>
            </a:r>
            <a:endParaRPr lang="en-US" dirty="0"/>
          </a:p>
        </p:txBody>
      </p:sp>
      <p:sp>
        <p:nvSpPr>
          <p:cNvPr id="3" name="Espaço Reservado para Conteúdo 2"/>
          <p:cNvSpPr>
            <a:spLocks noGrp="1"/>
          </p:cNvSpPr>
          <p:nvPr>
            <p:ph idx="1"/>
          </p:nvPr>
        </p:nvSpPr>
        <p:spPr>
          <a:xfrm>
            <a:off x="838199" y="1825625"/>
            <a:ext cx="11238825" cy="1998519"/>
          </a:xfrm>
        </p:spPr>
        <p:txBody>
          <a:bodyPr>
            <a:normAutofit lnSpcReduction="10000"/>
          </a:bodyPr>
          <a:lstStyle/>
          <a:p>
            <a:r>
              <a:rPr lang="pt-BR" dirty="0"/>
              <a:t>Porém, não basta que o algoritmo de ML aprenda um modelo que faça um bom mapeamento </a:t>
            </a:r>
            <a:r>
              <a:rPr lang="pt-BR" b="1" i="1" dirty="0"/>
              <a:t>apenas para os dados do conjunto de treinamento</a:t>
            </a:r>
            <a:r>
              <a:rPr lang="pt-BR" dirty="0"/>
              <a:t>.</a:t>
            </a:r>
          </a:p>
          <a:p>
            <a:r>
              <a:rPr lang="pt-BR" dirty="0"/>
              <a:t>O </a:t>
            </a:r>
            <a:r>
              <a:rPr lang="pt-BR" b="1" i="1" dirty="0"/>
              <a:t>algoritmo</a:t>
            </a:r>
            <a:r>
              <a:rPr lang="pt-BR" dirty="0"/>
              <a:t> de ML deve </a:t>
            </a:r>
            <a:r>
              <a:rPr lang="pt-BR" b="1" i="1" dirty="0"/>
              <a:t>treinar</a:t>
            </a:r>
            <a:r>
              <a:rPr lang="pt-BR" dirty="0"/>
              <a:t> um </a:t>
            </a:r>
            <a:r>
              <a:rPr lang="pt-BR" b="1" i="1" dirty="0"/>
              <a:t>modelo</a:t>
            </a:r>
            <a:r>
              <a:rPr lang="pt-BR" dirty="0"/>
              <a:t> que </a:t>
            </a:r>
            <a:r>
              <a:rPr lang="pt-BR" b="1" i="1" dirty="0"/>
              <a:t>aprenda</a:t>
            </a:r>
            <a:r>
              <a:rPr lang="pt-BR" dirty="0"/>
              <a:t> uma </a:t>
            </a:r>
            <a:r>
              <a:rPr lang="pt-BR" b="1" i="1" dirty="0">
                <a:solidFill>
                  <a:srgbClr val="7030A0"/>
                </a:solidFill>
              </a:rPr>
              <a:t>solução geral</a:t>
            </a:r>
            <a:r>
              <a:rPr lang="pt-BR" dirty="0"/>
              <a:t>, ou seja, que </a:t>
            </a:r>
            <a:r>
              <a:rPr lang="pt-BR" b="1" i="1" dirty="0">
                <a:solidFill>
                  <a:srgbClr val="00B050"/>
                </a:solidFill>
              </a:rPr>
              <a:t>generalize para entradas não vistas durante o treinamento</a:t>
            </a:r>
            <a:r>
              <a:rPr lang="pt-BR" dirty="0"/>
              <a:t>.</a:t>
            </a:r>
          </a:p>
        </p:txBody>
      </p:sp>
      <p:sp>
        <p:nvSpPr>
          <p:cNvPr id="15" name="Rectangle 12"/>
          <p:cNvSpPr/>
          <p:nvPr/>
        </p:nvSpPr>
        <p:spPr>
          <a:xfrm>
            <a:off x="4915988" y="4518454"/>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 com modelo de ML </a:t>
            </a:r>
            <a:r>
              <a:rPr lang="pt-BR" b="1" i="1" dirty="0">
                <a:solidFill>
                  <a:srgbClr val="00B0F0"/>
                </a:solidFill>
              </a:rPr>
              <a:t>treinado</a:t>
            </a:r>
          </a:p>
        </p:txBody>
      </p:sp>
      <p:sp>
        <p:nvSpPr>
          <p:cNvPr id="16" name="TextBox 13"/>
          <p:cNvSpPr txBox="1"/>
          <p:nvPr/>
        </p:nvSpPr>
        <p:spPr>
          <a:xfrm>
            <a:off x="4087989" y="3986868"/>
            <a:ext cx="3524518" cy="461665"/>
          </a:xfrm>
          <a:prstGeom prst="rect">
            <a:avLst/>
          </a:prstGeom>
          <a:noFill/>
        </p:spPr>
        <p:txBody>
          <a:bodyPr wrap="square" rtlCol="0">
            <a:spAutoFit/>
          </a:bodyPr>
          <a:lstStyle/>
          <a:p>
            <a:pPr algn="ctr"/>
            <a:r>
              <a:rPr lang="pt-BR" sz="2400" b="1" dirty="0"/>
              <a:t>Aprendizado de Máquina</a:t>
            </a:r>
          </a:p>
        </p:txBody>
      </p:sp>
      <p:cxnSp>
        <p:nvCxnSpPr>
          <p:cNvPr id="17" name="Straight Arrow Connector 14"/>
          <p:cNvCxnSpPr/>
          <p:nvPr/>
        </p:nvCxnSpPr>
        <p:spPr>
          <a:xfrm>
            <a:off x="4087988" y="4942997"/>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 name="TextBox 16"/>
          <p:cNvSpPr txBox="1"/>
          <p:nvPr/>
        </p:nvSpPr>
        <p:spPr>
          <a:xfrm>
            <a:off x="3128239" y="4619831"/>
            <a:ext cx="999567" cy="646331"/>
          </a:xfrm>
          <a:prstGeom prst="rect">
            <a:avLst/>
          </a:prstGeom>
          <a:noFill/>
        </p:spPr>
        <p:txBody>
          <a:bodyPr wrap="square" rtlCol="0">
            <a:spAutoFit/>
          </a:bodyPr>
          <a:lstStyle/>
          <a:p>
            <a:pPr algn="ctr"/>
            <a:r>
              <a:rPr lang="pt-BR" dirty="0"/>
              <a:t>Entradas inéditas</a:t>
            </a:r>
          </a:p>
        </p:txBody>
      </p:sp>
      <p:cxnSp>
        <p:nvCxnSpPr>
          <p:cNvPr id="21" name="Straight Arrow Connector 18"/>
          <p:cNvCxnSpPr/>
          <p:nvPr/>
        </p:nvCxnSpPr>
        <p:spPr>
          <a:xfrm>
            <a:off x="6826431" y="4942997"/>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 name="TextBox 19"/>
          <p:cNvSpPr txBox="1"/>
          <p:nvPr/>
        </p:nvSpPr>
        <p:spPr>
          <a:xfrm>
            <a:off x="7510149" y="4660926"/>
            <a:ext cx="1226725" cy="646331"/>
          </a:xfrm>
          <a:prstGeom prst="rect">
            <a:avLst/>
          </a:prstGeom>
          <a:noFill/>
        </p:spPr>
        <p:txBody>
          <a:bodyPr wrap="square" rtlCol="0">
            <a:spAutoFit/>
          </a:bodyPr>
          <a:lstStyle/>
          <a:p>
            <a:pPr algn="ctr"/>
            <a:r>
              <a:rPr lang="pt-BR" dirty="0"/>
              <a:t>Saída ou inferência</a:t>
            </a:r>
            <a:endParaRPr lang="pt-BR" b="1" dirty="0">
              <a:solidFill>
                <a:srgbClr val="FF0000"/>
              </a:solidFill>
            </a:endParaRPr>
          </a:p>
        </p:txBody>
      </p: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33FC6AED-12D8-69D4-01FE-7857F2F70EC0}"/>
                  </a:ext>
                </a:extLst>
              </p:cNvPr>
              <p:cNvSpPr txBox="1"/>
              <p:nvPr/>
            </p:nvSpPr>
            <p:spPr>
              <a:xfrm>
                <a:off x="173850" y="6005023"/>
                <a:ext cx="3304095" cy="738664"/>
              </a:xfrm>
              <a:prstGeom prst="rect">
                <a:avLst/>
              </a:prstGeom>
              <a:noFill/>
            </p:spPr>
            <p:txBody>
              <a:bodyPr wrap="square" rtlCol="0">
                <a:spAutoFit/>
              </a:bodyPr>
              <a:lstStyle/>
              <a:p>
                <a:pPr algn="ctr"/>
                <a:r>
                  <a:rPr lang="pt-BR" sz="1400" b="1" i="1" dirty="0">
                    <a:solidFill>
                      <a:srgbClr val="00B050"/>
                    </a:solidFill>
                  </a:rPr>
                  <a:t>Qual é a estimativa de paletas vendidas quando a temperatura é de </a:t>
                </a:r>
                <a14:m>
                  <m:oMath xmlns:m="http://schemas.openxmlformats.org/officeDocument/2006/math">
                    <m:r>
                      <a:rPr lang="pt-BR" sz="1400" b="1" i="1" smtClean="0">
                        <a:solidFill>
                          <a:srgbClr val="00B050"/>
                        </a:solidFill>
                        <a:latin typeface="Cambria Math" panose="02040503050406030204" pitchFamily="18" charset="0"/>
                        <a:ea typeface="Cambria Math" panose="02040503050406030204" pitchFamily="18" charset="0"/>
                      </a:rPr>
                      <m:t>≈</m:t>
                    </m:r>
                  </m:oMath>
                </a14:m>
                <a:r>
                  <a:rPr lang="pt-BR" sz="1400" b="1" i="1" dirty="0">
                    <a:solidFill>
                      <a:srgbClr val="00B050"/>
                    </a:solidFill>
                  </a:rPr>
                  <a:t> 6 graus (valor não visto durante o treinamento)?</a:t>
                </a:r>
              </a:p>
            </p:txBody>
          </p:sp>
        </mc:Choice>
        <mc:Fallback xmlns="">
          <p:sp>
            <p:nvSpPr>
              <p:cNvPr id="27" name="CaixaDeTexto 26">
                <a:extLst>
                  <a:ext uri="{FF2B5EF4-FFF2-40B4-BE49-F238E27FC236}">
                    <a16:creationId xmlns:a16="http://schemas.microsoft.com/office/drawing/2014/main" id="{33FC6AED-12D8-69D4-01FE-7857F2F70EC0}"/>
                  </a:ext>
                </a:extLst>
              </p:cNvPr>
              <p:cNvSpPr txBox="1">
                <a:spLocks noRot="1" noChangeAspect="1" noMove="1" noResize="1" noEditPoints="1" noAdjustHandles="1" noChangeArrowheads="1" noChangeShapeType="1" noTextEdit="1"/>
              </p:cNvSpPr>
              <p:nvPr/>
            </p:nvSpPr>
            <p:spPr>
              <a:xfrm>
                <a:off x="173850" y="6005023"/>
                <a:ext cx="3304095" cy="738664"/>
              </a:xfrm>
              <a:prstGeom prst="rect">
                <a:avLst/>
              </a:prstGeom>
              <a:blipFill>
                <a:blip r:embed="rId3"/>
                <a:stretch>
                  <a:fillRect t="-1653" b="-8264"/>
                </a:stretch>
              </a:blipFill>
            </p:spPr>
            <p:txBody>
              <a:bodyPr/>
              <a:lstStyle/>
              <a:p>
                <a:r>
                  <a:rPr lang="pt-BR">
                    <a:noFill/>
                  </a:rPr>
                  <a:t> </a:t>
                </a:r>
              </a:p>
            </p:txBody>
          </p:sp>
        </mc:Fallback>
      </mc:AlternateContent>
      <p:sp>
        <p:nvSpPr>
          <p:cNvPr id="29" name="CaixaDeTexto 28">
            <a:extLst>
              <a:ext uri="{FF2B5EF4-FFF2-40B4-BE49-F238E27FC236}">
                <a16:creationId xmlns:a16="http://schemas.microsoft.com/office/drawing/2014/main" id="{6330BD9E-096B-426F-F26D-E85D0A9C38E6}"/>
              </a:ext>
            </a:extLst>
          </p:cNvPr>
          <p:cNvSpPr txBox="1"/>
          <p:nvPr/>
        </p:nvSpPr>
        <p:spPr>
          <a:xfrm>
            <a:off x="4087988" y="4566034"/>
            <a:ext cx="827999" cy="369332"/>
          </a:xfrm>
          <a:prstGeom prst="rect">
            <a:avLst/>
          </a:prstGeom>
          <a:noFill/>
        </p:spPr>
        <p:txBody>
          <a:bodyPr wrap="square">
            <a:spAutoFit/>
          </a:bodyPr>
          <a:lstStyle/>
          <a:p>
            <a:pPr algn="ctr"/>
            <a:r>
              <a:rPr lang="pt-BR" sz="1800" dirty="0">
                <a:solidFill>
                  <a:srgbClr val="FF0000"/>
                </a:solidFill>
              </a:rPr>
              <a:t>6</a:t>
            </a:r>
            <a:endParaRPr lang="pt-BR" dirty="0">
              <a:solidFill>
                <a:srgbClr val="FF0000"/>
              </a:solidFill>
            </a:endParaRPr>
          </a:p>
        </p:txBody>
      </p:sp>
      <p:sp>
        <p:nvSpPr>
          <p:cNvPr id="30" name="CaixaDeTexto 29">
            <a:extLst>
              <a:ext uri="{FF2B5EF4-FFF2-40B4-BE49-F238E27FC236}">
                <a16:creationId xmlns:a16="http://schemas.microsoft.com/office/drawing/2014/main" id="{539D4C0F-5A25-B1AE-77C4-1387B2C44B76}"/>
              </a:ext>
            </a:extLst>
          </p:cNvPr>
          <p:cNvSpPr txBox="1"/>
          <p:nvPr/>
        </p:nvSpPr>
        <p:spPr>
          <a:xfrm>
            <a:off x="6826430" y="4573664"/>
            <a:ext cx="828001" cy="369332"/>
          </a:xfrm>
          <a:prstGeom prst="rect">
            <a:avLst/>
          </a:prstGeom>
          <a:noFill/>
        </p:spPr>
        <p:txBody>
          <a:bodyPr wrap="square">
            <a:spAutoFit/>
          </a:bodyPr>
          <a:lstStyle/>
          <a:p>
            <a:pPr algn="ctr"/>
            <a:r>
              <a:rPr lang="pt-BR" dirty="0">
                <a:solidFill>
                  <a:srgbClr val="FF0000"/>
                </a:solidFill>
              </a:rPr>
              <a:t>23</a:t>
            </a:r>
          </a:p>
        </p:txBody>
      </p:sp>
      <p:grpSp>
        <p:nvGrpSpPr>
          <p:cNvPr id="36" name="Agrupar 35">
            <a:extLst>
              <a:ext uri="{FF2B5EF4-FFF2-40B4-BE49-F238E27FC236}">
                <a16:creationId xmlns:a16="http://schemas.microsoft.com/office/drawing/2014/main" id="{1A6A15E3-E326-F525-832C-F40AEF35FD53}"/>
              </a:ext>
            </a:extLst>
          </p:cNvPr>
          <p:cNvGrpSpPr/>
          <p:nvPr/>
        </p:nvGrpSpPr>
        <p:grpSpPr>
          <a:xfrm>
            <a:off x="230337" y="4031043"/>
            <a:ext cx="2861802" cy="2013028"/>
            <a:chOff x="126016" y="4182282"/>
            <a:chExt cx="2861802" cy="2013028"/>
          </a:xfrm>
        </p:grpSpPr>
        <p:pic>
          <p:nvPicPr>
            <p:cNvPr id="35" name="Picture 2">
              <a:extLst>
                <a:ext uri="{FF2B5EF4-FFF2-40B4-BE49-F238E27FC236}">
                  <a16:creationId xmlns:a16="http://schemas.microsoft.com/office/drawing/2014/main" id="{2A0CE568-3641-CBBF-E5AE-0F7516F772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6" r="1714"/>
            <a:stretch/>
          </p:blipFill>
          <p:spPr bwMode="auto">
            <a:xfrm>
              <a:off x="126016" y="4182282"/>
              <a:ext cx="2861802" cy="201302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ector reto 8">
              <a:extLst>
                <a:ext uri="{FF2B5EF4-FFF2-40B4-BE49-F238E27FC236}">
                  <a16:creationId xmlns:a16="http://schemas.microsoft.com/office/drawing/2014/main" id="{5CDDCA79-6D29-DCE9-D80C-8C4EF91FD287}"/>
                </a:ext>
              </a:extLst>
            </p:cNvPr>
            <p:cNvCxnSpPr>
              <a:cxnSpLocks/>
            </p:cNvCxnSpPr>
            <p:nvPr/>
          </p:nvCxnSpPr>
          <p:spPr>
            <a:xfrm>
              <a:off x="921532" y="4434654"/>
              <a:ext cx="0" cy="14760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31" name="CaixaDeTexto 30">
              <a:extLst>
                <a:ext uri="{FF2B5EF4-FFF2-40B4-BE49-F238E27FC236}">
                  <a16:creationId xmlns:a16="http://schemas.microsoft.com/office/drawing/2014/main" id="{F5E30D89-E0D0-71E5-687B-CCB6FD038244}"/>
                </a:ext>
              </a:extLst>
            </p:cNvPr>
            <p:cNvSpPr txBox="1"/>
            <p:nvPr/>
          </p:nvSpPr>
          <p:spPr>
            <a:xfrm>
              <a:off x="814753" y="5869491"/>
              <a:ext cx="213557" cy="261610"/>
            </a:xfrm>
            <a:prstGeom prst="rect">
              <a:avLst/>
            </a:prstGeom>
            <a:noFill/>
          </p:spPr>
          <p:txBody>
            <a:bodyPr wrap="square">
              <a:spAutoFit/>
            </a:bodyPr>
            <a:lstStyle/>
            <a:p>
              <a:pPr algn="ctr"/>
              <a:r>
                <a:rPr lang="pt-BR" sz="1050" dirty="0">
                  <a:solidFill>
                    <a:srgbClr val="FF0000"/>
                  </a:solidFill>
                </a:rPr>
                <a:t>6</a:t>
              </a:r>
            </a:p>
          </p:txBody>
        </p:sp>
      </p:grpSp>
      <p:sp>
        <p:nvSpPr>
          <p:cNvPr id="34" name="CaixaDeTexto 33">
            <a:extLst>
              <a:ext uri="{FF2B5EF4-FFF2-40B4-BE49-F238E27FC236}">
                <a16:creationId xmlns:a16="http://schemas.microsoft.com/office/drawing/2014/main" id="{91C4D063-7664-1260-F4EF-0FF568DA02AA}"/>
              </a:ext>
            </a:extLst>
          </p:cNvPr>
          <p:cNvSpPr txBox="1"/>
          <p:nvPr/>
        </p:nvSpPr>
        <p:spPr>
          <a:xfrm>
            <a:off x="4127806" y="5485041"/>
            <a:ext cx="3484701" cy="523220"/>
          </a:xfrm>
          <a:prstGeom prst="rect">
            <a:avLst/>
          </a:prstGeom>
          <a:noFill/>
        </p:spPr>
        <p:txBody>
          <a:bodyPr wrap="square" rtlCol="0">
            <a:spAutoFit/>
          </a:bodyPr>
          <a:lstStyle/>
          <a:p>
            <a:pPr algn="ctr"/>
            <a:r>
              <a:rPr lang="pt-BR" sz="1400" b="1" i="1" dirty="0">
                <a:solidFill>
                  <a:srgbClr val="00B050"/>
                </a:solidFill>
              </a:rPr>
              <a:t>O modelo aprendeu que uma reta é um </a:t>
            </a:r>
            <a:r>
              <a:rPr lang="pt-BR" sz="1400" b="1" i="1" dirty="0">
                <a:solidFill>
                  <a:srgbClr val="7030A0"/>
                </a:solidFill>
              </a:rPr>
              <a:t>bom</a:t>
            </a:r>
            <a:r>
              <a:rPr lang="pt-BR" sz="1400" b="1" i="1" dirty="0">
                <a:solidFill>
                  <a:srgbClr val="00B050"/>
                </a:solidFill>
              </a:rPr>
              <a:t> mapeamento.</a:t>
            </a:r>
          </a:p>
        </p:txBody>
      </p:sp>
      <p:sp>
        <p:nvSpPr>
          <p:cNvPr id="59" name="CaixaDeTexto 58">
            <a:extLst>
              <a:ext uri="{FF2B5EF4-FFF2-40B4-BE49-F238E27FC236}">
                <a16:creationId xmlns:a16="http://schemas.microsoft.com/office/drawing/2014/main" id="{7A0CE6F8-0566-7F88-89AF-A69DC4F872DC}"/>
              </a:ext>
            </a:extLst>
          </p:cNvPr>
          <p:cNvSpPr txBox="1"/>
          <p:nvPr/>
        </p:nvSpPr>
        <p:spPr>
          <a:xfrm>
            <a:off x="8319332" y="6008261"/>
            <a:ext cx="3793692" cy="738664"/>
          </a:xfrm>
          <a:prstGeom prst="rect">
            <a:avLst/>
          </a:prstGeom>
          <a:noFill/>
        </p:spPr>
        <p:txBody>
          <a:bodyPr wrap="square" rtlCol="0">
            <a:spAutoFit/>
          </a:bodyPr>
          <a:lstStyle/>
          <a:p>
            <a:pPr algn="ctr"/>
            <a:r>
              <a:rPr lang="pt-BR" sz="1400" b="1" i="1" dirty="0">
                <a:solidFill>
                  <a:srgbClr val="00B050"/>
                </a:solidFill>
              </a:rPr>
              <a:t>A partir do mapeamento aprendido (i.e., reta), o modelo gera como saída o valor 23, que é </a:t>
            </a:r>
            <a:r>
              <a:rPr lang="pt-BR" sz="1400" b="1" i="1" dirty="0">
                <a:solidFill>
                  <a:srgbClr val="7030A0"/>
                </a:solidFill>
              </a:rPr>
              <a:t>coerente</a:t>
            </a:r>
            <a:r>
              <a:rPr lang="pt-BR" sz="1400" b="1" i="1" dirty="0">
                <a:solidFill>
                  <a:srgbClr val="00B050"/>
                </a:solidFill>
              </a:rPr>
              <a:t> com o restante dos dados.</a:t>
            </a:r>
          </a:p>
        </p:txBody>
      </p:sp>
      <p:grpSp>
        <p:nvGrpSpPr>
          <p:cNvPr id="11" name="Agrupar 10">
            <a:extLst>
              <a:ext uri="{FF2B5EF4-FFF2-40B4-BE49-F238E27FC236}">
                <a16:creationId xmlns:a16="http://schemas.microsoft.com/office/drawing/2014/main" id="{CD8A6BB2-4890-A94B-9877-E9C973A58567}"/>
              </a:ext>
            </a:extLst>
          </p:cNvPr>
          <p:cNvGrpSpPr/>
          <p:nvPr/>
        </p:nvGrpSpPr>
        <p:grpSpPr>
          <a:xfrm>
            <a:off x="8662291" y="4015941"/>
            <a:ext cx="2948745" cy="2010947"/>
            <a:chOff x="8950873" y="2545355"/>
            <a:chExt cx="2948745" cy="2010947"/>
          </a:xfrm>
        </p:grpSpPr>
        <p:grpSp>
          <p:nvGrpSpPr>
            <p:cNvPr id="6" name="Agrupar 5">
              <a:extLst>
                <a:ext uri="{FF2B5EF4-FFF2-40B4-BE49-F238E27FC236}">
                  <a16:creationId xmlns:a16="http://schemas.microsoft.com/office/drawing/2014/main" id="{52BF4D7F-2CA2-62F8-9BE4-DD9F2B339365}"/>
                </a:ext>
              </a:extLst>
            </p:cNvPr>
            <p:cNvGrpSpPr/>
            <p:nvPr/>
          </p:nvGrpSpPr>
          <p:grpSpPr>
            <a:xfrm>
              <a:off x="8950873" y="2545355"/>
              <a:ext cx="2948745" cy="2010947"/>
              <a:chOff x="8367252" y="3883682"/>
              <a:chExt cx="2948745" cy="2010947"/>
            </a:xfrm>
          </p:grpSpPr>
          <p:pic>
            <p:nvPicPr>
              <p:cNvPr id="7" name="Imagem 6">
                <a:extLst>
                  <a:ext uri="{FF2B5EF4-FFF2-40B4-BE49-F238E27FC236}">
                    <a16:creationId xmlns:a16="http://schemas.microsoft.com/office/drawing/2014/main" id="{101C69F6-520F-96EC-5E9F-BCAF39C84B3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463" t="9957" r="8514"/>
              <a:stretch/>
            </p:blipFill>
            <p:spPr>
              <a:xfrm>
                <a:off x="8367252" y="3883682"/>
                <a:ext cx="2948745" cy="2010947"/>
              </a:xfrm>
              <a:prstGeom prst="rect">
                <a:avLst/>
              </a:prstGeom>
            </p:spPr>
          </p:pic>
          <p:cxnSp>
            <p:nvCxnSpPr>
              <p:cNvPr id="8" name="Conector reto 7">
                <a:extLst>
                  <a:ext uri="{FF2B5EF4-FFF2-40B4-BE49-F238E27FC236}">
                    <a16:creationId xmlns:a16="http://schemas.microsoft.com/office/drawing/2014/main" id="{293481F6-7067-7574-5F3C-3820E58598AB}"/>
                  </a:ext>
                </a:extLst>
              </p:cNvPr>
              <p:cNvCxnSpPr>
                <a:cxnSpLocks/>
              </p:cNvCxnSpPr>
              <p:nvPr/>
            </p:nvCxnSpPr>
            <p:spPr>
              <a:xfrm>
                <a:off x="9162852" y="5293244"/>
                <a:ext cx="0" cy="3600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662738E1-6CDB-7CA5-31F9-5BCD2D5A2DD8}"/>
                  </a:ext>
                </a:extLst>
              </p:cNvPr>
              <p:cNvSpPr txBox="1"/>
              <p:nvPr/>
            </p:nvSpPr>
            <p:spPr>
              <a:xfrm>
                <a:off x="9056073" y="5606014"/>
                <a:ext cx="213557" cy="261610"/>
              </a:xfrm>
              <a:prstGeom prst="rect">
                <a:avLst/>
              </a:prstGeom>
              <a:noFill/>
            </p:spPr>
            <p:txBody>
              <a:bodyPr wrap="square">
                <a:spAutoFit/>
              </a:bodyPr>
              <a:lstStyle/>
              <a:p>
                <a:pPr algn="ctr"/>
                <a:r>
                  <a:rPr lang="pt-BR" sz="1050" dirty="0">
                    <a:solidFill>
                      <a:srgbClr val="FF0000"/>
                    </a:solidFill>
                  </a:rPr>
                  <a:t>6</a:t>
                </a:r>
              </a:p>
            </p:txBody>
          </p:sp>
        </p:grpSp>
        <p:grpSp>
          <p:nvGrpSpPr>
            <p:cNvPr id="55" name="Agrupar 54">
              <a:extLst>
                <a:ext uri="{FF2B5EF4-FFF2-40B4-BE49-F238E27FC236}">
                  <a16:creationId xmlns:a16="http://schemas.microsoft.com/office/drawing/2014/main" id="{6DFD4159-05F0-AA5F-E5AF-8812ADBB7F4D}"/>
                </a:ext>
              </a:extLst>
            </p:cNvPr>
            <p:cNvGrpSpPr>
              <a:grpSpLocks noChangeAspect="1"/>
            </p:cNvGrpSpPr>
            <p:nvPr/>
          </p:nvGrpSpPr>
          <p:grpSpPr>
            <a:xfrm>
              <a:off x="9729806" y="3933640"/>
              <a:ext cx="36000" cy="36000"/>
              <a:chOff x="11557842" y="4567654"/>
              <a:chExt cx="280014" cy="280014"/>
            </a:xfrm>
          </p:grpSpPr>
          <p:cxnSp>
            <p:nvCxnSpPr>
              <p:cNvPr id="47" name="Conector reto 46">
                <a:extLst>
                  <a:ext uri="{FF2B5EF4-FFF2-40B4-BE49-F238E27FC236}">
                    <a16:creationId xmlns:a16="http://schemas.microsoft.com/office/drawing/2014/main" id="{F93A44DD-0490-076B-C58B-66975D7F66F3}"/>
                  </a:ext>
                </a:extLst>
              </p:cNvPr>
              <p:cNvCxnSpPr>
                <a:cxnSpLocks/>
              </p:cNvCxnSpPr>
              <p:nvPr/>
            </p:nvCxnSpPr>
            <p:spPr>
              <a:xfrm>
                <a:off x="11557842" y="4567654"/>
                <a:ext cx="280014" cy="2800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Conector reto 53">
                <a:extLst>
                  <a:ext uri="{FF2B5EF4-FFF2-40B4-BE49-F238E27FC236}">
                    <a16:creationId xmlns:a16="http://schemas.microsoft.com/office/drawing/2014/main" id="{ADD05E9C-618B-C77C-3016-1E8B72CCE174}"/>
                  </a:ext>
                </a:extLst>
              </p:cNvPr>
              <p:cNvCxnSpPr>
                <a:cxnSpLocks/>
              </p:cNvCxnSpPr>
              <p:nvPr/>
            </p:nvCxnSpPr>
            <p:spPr>
              <a:xfrm flipH="1">
                <a:off x="11557842" y="4567654"/>
                <a:ext cx="280014" cy="2800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cxnSp>
        <p:nvCxnSpPr>
          <p:cNvPr id="33" name="Conector de Seta Reta 32">
            <a:extLst>
              <a:ext uri="{FF2B5EF4-FFF2-40B4-BE49-F238E27FC236}">
                <a16:creationId xmlns:a16="http://schemas.microsoft.com/office/drawing/2014/main" id="{5F1A6BC8-8443-4FA2-7696-1587BF08972D}"/>
              </a:ext>
            </a:extLst>
          </p:cNvPr>
          <p:cNvCxnSpPr>
            <a:cxnSpLocks/>
          </p:cNvCxnSpPr>
          <p:nvPr/>
        </p:nvCxnSpPr>
        <p:spPr>
          <a:xfrm>
            <a:off x="7296150" y="4980787"/>
            <a:ext cx="2046365" cy="4226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421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199" y="365125"/>
            <a:ext cx="10751545" cy="1325563"/>
          </a:xfrm>
        </p:spPr>
        <p:txBody>
          <a:bodyPr/>
          <a:lstStyle/>
          <a:p>
            <a:r>
              <a:rPr lang="pt-BR" dirty="0"/>
              <a:t>Exemplos de aplicações de ML em várias áreas</a:t>
            </a:r>
            <a:endParaRPr lang="en-US" dirty="0"/>
          </a:p>
        </p:txBody>
      </p:sp>
      <p:sp>
        <p:nvSpPr>
          <p:cNvPr id="3" name="Espaço Reservado para Conteúdo 2"/>
          <p:cNvSpPr>
            <a:spLocks noGrp="1"/>
          </p:cNvSpPr>
          <p:nvPr>
            <p:ph idx="1"/>
          </p:nvPr>
        </p:nvSpPr>
        <p:spPr>
          <a:xfrm>
            <a:off x="838200" y="1825625"/>
            <a:ext cx="10515600" cy="4351338"/>
          </a:xfrm>
        </p:spPr>
        <p:txBody>
          <a:bodyPr/>
          <a:lstStyle/>
          <a:p>
            <a:r>
              <a:rPr lang="pt-BR" b="1" dirty="0"/>
              <a:t>Transporte</a:t>
            </a:r>
            <a:r>
              <a:rPr lang="pt-BR" dirty="0"/>
              <a:t>: veículos autônomos.</a:t>
            </a:r>
          </a:p>
          <a:p>
            <a:r>
              <a:rPr lang="pt-BR" b="1" dirty="0"/>
              <a:t>Negócios</a:t>
            </a:r>
            <a:r>
              <a:rPr lang="pt-BR" dirty="0"/>
              <a:t>: recomendação de produtos e conteúdos (e.g., </a:t>
            </a:r>
            <a:r>
              <a:rPr lang="pt-BR" dirty="0" err="1"/>
              <a:t>amazon</a:t>
            </a:r>
            <a:r>
              <a:rPr lang="pt-BR" dirty="0"/>
              <a:t> e </a:t>
            </a:r>
            <a:r>
              <a:rPr lang="pt-BR" dirty="0" err="1"/>
              <a:t>netflix</a:t>
            </a:r>
            <a:r>
              <a:rPr lang="pt-BR" dirty="0"/>
              <a:t>).</a:t>
            </a:r>
          </a:p>
          <a:p>
            <a:r>
              <a:rPr lang="pt-BR" b="1" dirty="0"/>
              <a:t>Educação</a:t>
            </a:r>
            <a:r>
              <a:rPr lang="pt-BR" dirty="0"/>
              <a:t>: pontuação automatizada de fala em testes de Inglês.</a:t>
            </a:r>
          </a:p>
          <a:p>
            <a:r>
              <a:rPr lang="pt-BR" b="1" dirty="0"/>
              <a:t>Saúde</a:t>
            </a:r>
            <a:r>
              <a:rPr lang="pt-BR" dirty="0"/>
              <a:t>: detecção e diagnóstico de doenças (câncer, Alzheimer, pneumonia, COVID-19, etc.).</a:t>
            </a:r>
          </a:p>
          <a:p>
            <a:r>
              <a:rPr lang="pt-BR" b="1" dirty="0"/>
              <a:t>Finanças</a:t>
            </a:r>
            <a:r>
              <a:rPr lang="pt-BR" dirty="0"/>
              <a:t>: detecção de fraudes com cartão de crédito.</a:t>
            </a:r>
          </a:p>
          <a:p>
            <a:r>
              <a:rPr lang="pt-BR" b="1" dirty="0"/>
              <a:t>Tecnologia</a:t>
            </a:r>
            <a:r>
              <a:rPr lang="pt-BR" dirty="0"/>
              <a:t>: assistentes pessoais (e.g., </a:t>
            </a:r>
            <a:r>
              <a:rPr lang="pt-BR" i="1" dirty="0"/>
              <a:t>Siri</a:t>
            </a:r>
            <a:r>
              <a:rPr lang="pt-BR" dirty="0"/>
              <a:t>, </a:t>
            </a:r>
            <a:r>
              <a:rPr lang="pt-BR" i="1" dirty="0" err="1"/>
              <a:t>Alexa</a:t>
            </a:r>
            <a:r>
              <a:rPr lang="pt-BR" dirty="0"/>
              <a:t>, </a:t>
            </a:r>
            <a:r>
              <a:rPr lang="pt-BR" i="1" dirty="0"/>
              <a:t>Cortana</a:t>
            </a:r>
            <a:r>
              <a:rPr lang="pt-BR" dirty="0"/>
              <a:t>, etc.).</a:t>
            </a:r>
          </a:p>
        </p:txBody>
      </p:sp>
      <p:pic>
        <p:nvPicPr>
          <p:cNvPr id="1026" name="Picture 2" descr="Tesla Model X 2022: Preço, Autonomia e Performance">
            <a:extLst>
              <a:ext uri="{FF2B5EF4-FFF2-40B4-BE49-F238E27FC236}">
                <a16:creationId xmlns:a16="http://schemas.microsoft.com/office/drawing/2014/main" id="{E26CE54E-0238-07BF-2779-3452AF5866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99" y="5808763"/>
            <a:ext cx="1618681" cy="91050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isa ou MasterCard qual é a melhor bandeira de Cartão de Crédito - Cartão a  Crédito">
            <a:extLst>
              <a:ext uri="{FF2B5EF4-FFF2-40B4-BE49-F238E27FC236}">
                <a16:creationId xmlns:a16="http://schemas.microsoft.com/office/drawing/2014/main" id="{2F9A172A-CA8B-5FB8-FCA7-8EBFE4A452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022" y="5687664"/>
            <a:ext cx="1109283" cy="11092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tualização de aplicativo da Netflix permite download de séries e filmes">
            <a:extLst>
              <a:ext uri="{FF2B5EF4-FFF2-40B4-BE49-F238E27FC236}">
                <a16:creationId xmlns:a16="http://schemas.microsoft.com/office/drawing/2014/main" id="{EA01457B-4F99-ED45-873A-A07636A10C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0901" y="6199544"/>
            <a:ext cx="1092723" cy="61998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I English Chatbot - Deep English">
            <a:extLst>
              <a:ext uri="{FF2B5EF4-FFF2-40B4-BE49-F238E27FC236}">
                <a16:creationId xmlns:a16="http://schemas.microsoft.com/office/drawing/2014/main" id="{B481D1E4-D0C8-27BF-195E-E6CCBDE287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2438" y="5681110"/>
            <a:ext cx="1343579" cy="116581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Evaluation of an AI system for detection of COVID-19 - On Chest X-Ray  images - Radboudumc">
            <a:extLst>
              <a:ext uri="{FF2B5EF4-FFF2-40B4-BE49-F238E27FC236}">
                <a16:creationId xmlns:a16="http://schemas.microsoft.com/office/drawing/2014/main" id="{DA34B619-6A43-3964-485C-8F4F40104A0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747" t="17433" r="2508" b="17283"/>
          <a:stretch/>
        </p:blipFill>
        <p:spPr bwMode="auto">
          <a:xfrm>
            <a:off x="5618038" y="5758879"/>
            <a:ext cx="2339865" cy="96685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lexa vs Google vs Siri: The Smartest virtual assistant in 2021 – BuyMobile  Australia">
            <a:extLst>
              <a:ext uri="{FF2B5EF4-FFF2-40B4-BE49-F238E27FC236}">
                <a16:creationId xmlns:a16="http://schemas.microsoft.com/office/drawing/2014/main" id="{16024BCC-CFDF-1179-25E6-330DDBE1E99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7164"/>
          <a:stretch/>
        </p:blipFill>
        <p:spPr bwMode="auto">
          <a:xfrm>
            <a:off x="9784638" y="5690796"/>
            <a:ext cx="2221241" cy="1017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mazon.com.br | Tudo pra você, de A a Z.">
            <a:extLst>
              <a:ext uri="{FF2B5EF4-FFF2-40B4-BE49-F238E27FC236}">
                <a16:creationId xmlns:a16="http://schemas.microsoft.com/office/drawing/2014/main" id="{FF616FB2-F5FD-544D-8592-DBB661F27E9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731" t="37791" r="28859" b="35772"/>
          <a:stretch/>
        </p:blipFill>
        <p:spPr bwMode="auto">
          <a:xfrm>
            <a:off x="2095651" y="5687664"/>
            <a:ext cx="1412963" cy="46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784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 disciplina</a:t>
            </a:r>
          </a:p>
        </p:txBody>
      </p:sp>
      <p:sp>
        <p:nvSpPr>
          <p:cNvPr id="3" name="Content Placeholder 2"/>
          <p:cNvSpPr>
            <a:spLocks noGrp="1"/>
          </p:cNvSpPr>
          <p:nvPr>
            <p:ph idx="1"/>
          </p:nvPr>
        </p:nvSpPr>
        <p:spPr>
          <a:xfrm>
            <a:off x="838199" y="1825624"/>
            <a:ext cx="11188849" cy="5032376"/>
          </a:xfrm>
        </p:spPr>
        <p:txBody>
          <a:bodyPr>
            <a:normAutofit/>
          </a:bodyPr>
          <a:lstStyle/>
          <a:p>
            <a:r>
              <a:rPr lang="pt-BR" b="1" i="1" dirty="0"/>
              <a:t>Introdução</a:t>
            </a:r>
            <a:r>
              <a:rPr lang="pt-BR" dirty="0"/>
              <a:t> ao aprendizado de máquina.</a:t>
            </a:r>
          </a:p>
          <a:p>
            <a:r>
              <a:rPr lang="pt-BR" dirty="0"/>
              <a:t>Curso onde veremos os </a:t>
            </a:r>
            <a:r>
              <a:rPr lang="pt-BR" b="1" i="1" dirty="0"/>
              <a:t>conceitos fundamentais </a:t>
            </a:r>
            <a:r>
              <a:rPr lang="pt-BR" dirty="0"/>
              <a:t>do funcionamento de alguns </a:t>
            </a:r>
            <a:r>
              <a:rPr lang="pt-BR" b="1" i="1" dirty="0"/>
              <a:t>algoritmos de aprendizado de máquina</a:t>
            </a:r>
            <a:r>
              <a:rPr lang="pt-BR" dirty="0"/>
              <a:t> ou em inglês, </a:t>
            </a:r>
            <a:r>
              <a:rPr lang="pt-BR" b="1" i="1" dirty="0"/>
              <a:t>machine learning</a:t>
            </a:r>
            <a:r>
              <a:rPr lang="pt-BR" dirty="0"/>
              <a:t> (ML).</a:t>
            </a:r>
          </a:p>
          <a:p>
            <a:r>
              <a:rPr lang="pt-BR" dirty="0"/>
              <a:t>O curso é dividido em duas partes: T319 e T320.</a:t>
            </a:r>
          </a:p>
          <a:p>
            <a:r>
              <a:rPr lang="pt-BR" dirty="0"/>
              <a:t>O curso terá sempre uma parte </a:t>
            </a:r>
            <a:r>
              <a:rPr lang="pt-BR" b="1" i="1" dirty="0"/>
              <a:t>expositiva </a:t>
            </a:r>
            <a:r>
              <a:rPr lang="pt-BR" dirty="0"/>
              <a:t>e outra </a:t>
            </a:r>
            <a:r>
              <a:rPr lang="pt-BR" b="1" i="1" dirty="0"/>
              <a:t>prática </a:t>
            </a:r>
            <a:r>
              <a:rPr lang="pt-BR" dirty="0"/>
              <a:t>para fixação dos</a:t>
            </a:r>
            <a:br>
              <a:rPr lang="pt-BR" dirty="0"/>
            </a:br>
            <a:r>
              <a:rPr lang="pt-BR" dirty="0"/>
              <a:t>conceitos introduzidos.</a:t>
            </a:r>
          </a:p>
          <a:p>
            <a:pPr lvl="1">
              <a:buFont typeface="Wingdings" panose="05000000000000000000" pitchFamily="2" charset="2"/>
              <a:buChar char="§"/>
            </a:pPr>
            <a:r>
              <a:rPr lang="pt-BR" dirty="0"/>
              <a:t>Quizzes e exercícios envolvendo o uso dos conceitos discutidos em sala de aula. </a:t>
            </a:r>
          </a:p>
          <a:p>
            <a:r>
              <a:rPr lang="pt-BR" dirty="0"/>
              <a:t>Não nos aprofundaremos nos conceitos matemáticos envolvidos.</a:t>
            </a:r>
          </a:p>
          <a:p>
            <a:r>
              <a:rPr lang="pt-BR" dirty="0"/>
              <a:t>Porém, vocês precisam conhecer </a:t>
            </a:r>
            <a:r>
              <a:rPr lang="pt-BR" b="1" i="1" dirty="0"/>
              <a:t>Python</a:t>
            </a:r>
            <a:r>
              <a:rPr lang="pt-BR" dirty="0"/>
              <a:t> e alguns conceitos simples de </a:t>
            </a:r>
            <a:r>
              <a:rPr lang="pt-BR" b="1" i="1" dirty="0"/>
              <a:t>cálculo, álgebra linear e estatística</a:t>
            </a:r>
            <a:r>
              <a:rPr lang="pt-BR" dirty="0"/>
              <a:t>.</a:t>
            </a:r>
          </a:p>
          <a:p>
            <a:endParaRPr lang="pt-BR" dirty="0"/>
          </a:p>
          <a:p>
            <a:endParaRPr lang="pt-BR" dirty="0"/>
          </a:p>
        </p:txBody>
      </p:sp>
    </p:spTree>
    <p:extLst>
      <p:ext uri="{BB962C8B-B14F-4D97-AF65-F5344CB8AC3E}">
        <p14:creationId xmlns:p14="http://schemas.microsoft.com/office/powerpoint/2010/main" val="193916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Principais motivos da difusão do ML</a:t>
            </a:r>
            <a:endParaRPr lang="en-US" dirty="0"/>
          </a:p>
        </p:txBody>
      </p:sp>
      <p:sp>
        <p:nvSpPr>
          <p:cNvPr id="3" name="Espaço Reservado para Conteúdo 2"/>
          <p:cNvSpPr>
            <a:spLocks noGrp="1"/>
          </p:cNvSpPr>
          <p:nvPr>
            <p:ph idx="1"/>
          </p:nvPr>
        </p:nvSpPr>
        <p:spPr>
          <a:xfrm>
            <a:off x="838200" y="1825625"/>
            <a:ext cx="11176000" cy="4221658"/>
          </a:xfrm>
        </p:spPr>
        <p:txBody>
          <a:bodyPr>
            <a:normAutofit fontScale="92500"/>
          </a:bodyPr>
          <a:lstStyle/>
          <a:p>
            <a:r>
              <a:rPr lang="pt-BR" b="0" i="0" dirty="0">
                <a:effectLst/>
              </a:rPr>
              <a:t>A possibilidade de </a:t>
            </a:r>
            <a:r>
              <a:rPr lang="pt-BR" b="1" i="1" dirty="0">
                <a:effectLst/>
              </a:rPr>
              <a:t>analisar e extrair informações úteis de enormes volumes de dados</a:t>
            </a:r>
            <a:r>
              <a:rPr lang="pt-BR" b="0" i="0" dirty="0">
                <a:effectLst/>
              </a:rPr>
              <a:t> (centenas de terabytes</a:t>
            </a:r>
            <a:r>
              <a:rPr lang="pt-BR" dirty="0"/>
              <a:t> por dia</a:t>
            </a:r>
            <a:r>
              <a:rPr lang="pt-BR" b="0" i="0" dirty="0">
                <a:effectLst/>
              </a:rPr>
              <a:t>) disponíveis atualmente, o que seria impossível para nós, </a:t>
            </a:r>
            <a:r>
              <a:rPr lang="pt-BR" b="1" i="1" dirty="0">
                <a:effectLst/>
              </a:rPr>
              <a:t>vale ouro</a:t>
            </a:r>
            <a:r>
              <a:rPr lang="pt-BR" b="0" i="0" dirty="0">
                <a:effectLst/>
              </a:rPr>
              <a:t>, pois tem grande potencial para </a:t>
            </a:r>
            <a:r>
              <a:rPr lang="pt-BR" b="1" i="1" dirty="0">
                <a:effectLst/>
              </a:rPr>
              <a:t>aumentar o lucro das empresas</a:t>
            </a:r>
            <a:r>
              <a:rPr lang="pt-BR" dirty="0">
                <a:effectLst/>
              </a:rPr>
              <a:t>.</a:t>
            </a:r>
            <a:endParaRPr lang="pt-BR" b="1" i="1" dirty="0"/>
          </a:p>
          <a:p>
            <a:r>
              <a:rPr lang="pt-BR" dirty="0"/>
              <a:t>O surgimento de </a:t>
            </a:r>
            <a:r>
              <a:rPr lang="pt-BR" b="1" i="1" dirty="0"/>
              <a:t>recursos computacionais poderosos </a:t>
            </a:r>
            <a:r>
              <a:rPr lang="pt-BR" dirty="0"/>
              <a:t>tais como </a:t>
            </a:r>
            <a:r>
              <a:rPr lang="pt-BR" dirty="0" err="1"/>
              <a:t>GPUs</a:t>
            </a:r>
            <a:r>
              <a:rPr lang="pt-BR" dirty="0"/>
              <a:t>, </a:t>
            </a:r>
            <a:r>
              <a:rPr lang="pt-BR" dirty="0" err="1"/>
              <a:t>FPGAs</a:t>
            </a:r>
            <a:r>
              <a:rPr lang="pt-BR" dirty="0"/>
              <a:t> e </a:t>
            </a:r>
            <a:r>
              <a:rPr lang="pt-BR" dirty="0" err="1"/>
              <a:t>CPUs</a:t>
            </a:r>
            <a:r>
              <a:rPr lang="pt-BR" dirty="0"/>
              <a:t> com múltiplos cores.</a:t>
            </a:r>
          </a:p>
          <a:p>
            <a:r>
              <a:rPr lang="pt-BR" dirty="0"/>
              <a:t>Surgimento de </a:t>
            </a:r>
            <a:r>
              <a:rPr lang="pt-BR" b="1" i="1" dirty="0"/>
              <a:t>novas estratégias de aprendizagem</a:t>
            </a:r>
            <a:r>
              <a:rPr lang="pt-BR" dirty="0"/>
              <a:t>, e.g., </a:t>
            </a:r>
            <a:r>
              <a:rPr lang="pt-BR" i="1" dirty="0" err="1"/>
              <a:t>deep</a:t>
            </a:r>
            <a:r>
              <a:rPr lang="pt-BR" i="1" dirty="0"/>
              <a:t>-learning</a:t>
            </a:r>
            <a:r>
              <a:rPr lang="pt-BR" dirty="0"/>
              <a:t>, </a:t>
            </a:r>
            <a:r>
              <a:rPr lang="pt-BR" i="1" dirty="0" err="1"/>
              <a:t>deep</a:t>
            </a:r>
            <a:r>
              <a:rPr lang="pt-BR" dirty="0"/>
              <a:t> </a:t>
            </a:r>
            <a:r>
              <a:rPr lang="pt-BR" i="1" dirty="0" err="1"/>
              <a:t>reinforment</a:t>
            </a:r>
            <a:r>
              <a:rPr lang="pt-BR" i="1" dirty="0"/>
              <a:t>-learning</a:t>
            </a:r>
            <a:r>
              <a:rPr lang="pt-BR" dirty="0"/>
              <a:t>, </a:t>
            </a:r>
            <a:r>
              <a:rPr lang="pt-BR" i="1" dirty="0" err="1"/>
              <a:t>generative</a:t>
            </a:r>
            <a:r>
              <a:rPr lang="pt-BR" i="1" dirty="0"/>
              <a:t> adversarial learning</a:t>
            </a:r>
            <a:r>
              <a:rPr lang="pt-BR" dirty="0"/>
              <a:t>, </a:t>
            </a:r>
            <a:r>
              <a:rPr lang="pt-BR" i="1" dirty="0" err="1"/>
              <a:t>transformers</a:t>
            </a:r>
            <a:r>
              <a:rPr lang="pt-BR" dirty="0"/>
              <a:t> etc.</a:t>
            </a:r>
          </a:p>
          <a:p>
            <a:r>
              <a:rPr lang="pt-BR" dirty="0"/>
              <a:t>Disponibilidade de </a:t>
            </a:r>
            <a:r>
              <a:rPr lang="pt-BR" b="1" i="1" dirty="0"/>
              <a:t>bibliotecas que facilitam o desenvolvimento</a:t>
            </a:r>
            <a:r>
              <a:rPr lang="pt-BR" i="1" dirty="0"/>
              <a:t> </a:t>
            </a:r>
            <a:r>
              <a:rPr lang="pt-BR" dirty="0"/>
              <a:t>de soluções com ML.</a:t>
            </a:r>
          </a:p>
          <a:p>
            <a:endParaRPr lang="en-US" dirty="0"/>
          </a:p>
        </p:txBody>
      </p:sp>
      <p:pic>
        <p:nvPicPr>
          <p:cNvPr id="4" name="Picture 2" descr="Image result for tensorflow logo">
            <a:extLst>
              <a:ext uri="{FF2B5EF4-FFF2-40B4-BE49-F238E27FC236}">
                <a16:creationId xmlns:a16="http://schemas.microsoft.com/office/drawing/2014/main" id="{B9A1D4E3-9D1C-4A3E-944D-BA941DCBD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975" y="5657138"/>
            <a:ext cx="1300035" cy="10833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pytorch logo">
            <a:extLst>
              <a:ext uri="{FF2B5EF4-FFF2-40B4-BE49-F238E27FC236}">
                <a16:creationId xmlns:a16="http://schemas.microsoft.com/office/drawing/2014/main" id="{6A0D8B6B-9A8B-4981-B678-86257C33A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1328" y="5754297"/>
            <a:ext cx="2449343" cy="4869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keras logo">
            <a:extLst>
              <a:ext uri="{FF2B5EF4-FFF2-40B4-BE49-F238E27FC236}">
                <a16:creationId xmlns:a16="http://schemas.microsoft.com/office/drawing/2014/main" id="{33CCF501-0E9C-4C8C-BFCC-713767570E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2498" y="6036849"/>
            <a:ext cx="2196538" cy="6373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Image result for theano logo">
            <a:extLst>
              <a:ext uri="{FF2B5EF4-FFF2-40B4-BE49-F238E27FC236}">
                <a16:creationId xmlns:a16="http://schemas.microsoft.com/office/drawing/2014/main" id="{579B04DE-B2DC-4ED7-AA9D-5AAA958057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0241" y="6190950"/>
            <a:ext cx="2190237" cy="6038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Image result for pandas data mining logo">
            <a:extLst>
              <a:ext uri="{FF2B5EF4-FFF2-40B4-BE49-F238E27FC236}">
                <a16:creationId xmlns:a16="http://schemas.microsoft.com/office/drawing/2014/main" id="{A9345AF3-EF63-4F70-A5B2-8F8ED0E283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11581" y="5729274"/>
            <a:ext cx="1811064" cy="11287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scikit learn logo">
            <a:extLst>
              <a:ext uri="{FF2B5EF4-FFF2-40B4-BE49-F238E27FC236}">
                <a16:creationId xmlns:a16="http://schemas.microsoft.com/office/drawing/2014/main" id="{87129D40-D136-4716-8871-12CAEC6039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94253" y="5417770"/>
            <a:ext cx="1617612" cy="87224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XNet: A Scalable Deep Learning Framework">
            <a:extLst>
              <a:ext uri="{FF2B5EF4-FFF2-40B4-BE49-F238E27FC236}">
                <a16:creationId xmlns:a16="http://schemas.microsoft.com/office/drawing/2014/main" id="{344969F1-450E-5233-DC6E-578D3154AAC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96406" y="5458623"/>
            <a:ext cx="1590504" cy="835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731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0079F9-71B9-4466-B35D-68523A745D24}"/>
              </a:ext>
            </a:extLst>
          </p:cNvPr>
          <p:cNvSpPr>
            <a:spLocks noGrp="1"/>
          </p:cNvSpPr>
          <p:nvPr>
            <p:ph type="title"/>
          </p:nvPr>
        </p:nvSpPr>
        <p:spPr/>
        <p:txBody>
          <a:bodyPr/>
          <a:lstStyle/>
          <a:p>
            <a:r>
              <a:rPr lang="pt-BR" dirty="0"/>
              <a:t>Paradigmas de aprendizado de máquina</a:t>
            </a:r>
          </a:p>
        </p:txBody>
      </p:sp>
      <p:sp>
        <p:nvSpPr>
          <p:cNvPr id="3" name="Espaço Reservado para Conteúdo 2">
            <a:extLst>
              <a:ext uri="{FF2B5EF4-FFF2-40B4-BE49-F238E27FC236}">
                <a16:creationId xmlns:a16="http://schemas.microsoft.com/office/drawing/2014/main" id="{5BA8D271-087B-414B-ABC6-D7C5E7367E33}"/>
              </a:ext>
            </a:extLst>
          </p:cNvPr>
          <p:cNvSpPr>
            <a:spLocks noGrp="1"/>
          </p:cNvSpPr>
          <p:nvPr>
            <p:ph idx="1"/>
          </p:nvPr>
        </p:nvSpPr>
        <p:spPr>
          <a:xfrm>
            <a:off x="838200" y="1825624"/>
            <a:ext cx="6497097" cy="4819875"/>
          </a:xfrm>
        </p:spPr>
        <p:txBody>
          <a:bodyPr>
            <a:normAutofit/>
          </a:bodyPr>
          <a:lstStyle/>
          <a:p>
            <a:pPr marL="0" indent="0" fontAlgn="base">
              <a:buNone/>
            </a:pPr>
            <a:r>
              <a:rPr lang="nl-BE" dirty="0"/>
              <a:t>Os algortimos de aprendizado de máquina podem ser agrupados de acordo com o </a:t>
            </a:r>
            <a:r>
              <a:rPr lang="nl-BE" b="1" i="1" dirty="0"/>
              <a:t>tipo de aprendizado que realizam</a:t>
            </a:r>
            <a:r>
              <a:rPr lang="pt-BR" dirty="0"/>
              <a:t>:</a:t>
            </a:r>
          </a:p>
          <a:p>
            <a:pPr lvl="1" fontAlgn="base"/>
            <a:r>
              <a:rPr lang="pt-BR" sz="2800" dirty="0"/>
              <a:t>Supervisionado</a:t>
            </a:r>
          </a:p>
          <a:p>
            <a:pPr lvl="1"/>
            <a:r>
              <a:rPr lang="pt-BR" sz="2800" dirty="0"/>
              <a:t>Não-Supervisionado</a:t>
            </a:r>
          </a:p>
          <a:p>
            <a:pPr lvl="1"/>
            <a:r>
              <a:rPr lang="pt-BR" sz="2800" dirty="0"/>
              <a:t>Semi-Supervisionado</a:t>
            </a:r>
          </a:p>
          <a:p>
            <a:pPr lvl="1"/>
            <a:r>
              <a:rPr lang="pt-BR" sz="2800" dirty="0"/>
              <a:t>Por Reforço</a:t>
            </a:r>
          </a:p>
          <a:p>
            <a:pPr lvl="1"/>
            <a:r>
              <a:rPr lang="pt-BR" sz="2800" dirty="0"/>
              <a:t>Metaheurístico</a:t>
            </a:r>
          </a:p>
        </p:txBody>
      </p:sp>
      <p:pic>
        <p:nvPicPr>
          <p:cNvPr id="3074" name="Picture 2" descr="Image result for machine learning">
            <a:extLst>
              <a:ext uri="{FF2B5EF4-FFF2-40B4-BE49-F238E27FC236}">
                <a16:creationId xmlns:a16="http://schemas.microsoft.com/office/drawing/2014/main" id="{0F1D94CB-2EF0-4960-BC00-8889565E9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1119" y="1418625"/>
            <a:ext cx="4637651" cy="5290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572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supervisionado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796173" y="1825624"/>
                <a:ext cx="6256279" cy="5032375"/>
              </a:xfrm>
            </p:spPr>
            <p:txBody>
              <a:bodyPr>
                <a:normAutofit/>
              </a:bodyPr>
              <a:lstStyle/>
              <a:p>
                <a:pPr>
                  <a:spcBef>
                    <a:spcPts val="600"/>
                  </a:spcBef>
                </a:pPr>
                <a:r>
                  <a:rPr lang="pt-BR" dirty="0"/>
                  <a:t>No aprendizado supervisionado, o </a:t>
                </a:r>
                <a:r>
                  <a:rPr lang="pt-BR" b="1" i="1" dirty="0"/>
                  <a:t>algoritmo de ML tem acesso às </a:t>
                </a:r>
                <a:r>
                  <a:rPr lang="pt-BR" b="1" i="1" dirty="0">
                    <a:solidFill>
                      <a:srgbClr val="00B050"/>
                    </a:solidFill>
                  </a:rPr>
                  <a:t>saídas esperadas</a:t>
                </a:r>
                <a:r>
                  <a:rPr lang="pt-BR" dirty="0"/>
                  <a:t>, </a:t>
                </a:r>
                <a14:m>
                  <m:oMath xmlns:m="http://schemas.openxmlformats.org/officeDocument/2006/math">
                    <m:r>
                      <a:rPr lang="pt-BR" i="1">
                        <a:latin typeface="Cambria Math" panose="02040503050406030204" pitchFamily="18" charset="0"/>
                      </a:rPr>
                      <m:t>𝑦</m:t>
                    </m:r>
                  </m:oMath>
                </a14:m>
                <a:r>
                  <a:rPr lang="pt-BR" dirty="0"/>
                  <a:t>, chamadas de </a:t>
                </a:r>
                <a:r>
                  <a:rPr lang="pt-BR" b="1" i="1" dirty="0"/>
                  <a:t>rótulos</a:t>
                </a:r>
                <a:r>
                  <a:rPr lang="pt-BR" dirty="0"/>
                  <a:t> (ou </a:t>
                </a:r>
                <a:r>
                  <a:rPr lang="pt-BR" i="1" dirty="0" err="1"/>
                  <a:t>labels</a:t>
                </a:r>
                <a:r>
                  <a:rPr lang="pt-BR" dirty="0"/>
                  <a:t>, em inglês), </a:t>
                </a:r>
                <a:r>
                  <a:rPr lang="pt-BR" b="1" i="1" dirty="0">
                    <a:solidFill>
                      <a:srgbClr val="00B050"/>
                    </a:solidFill>
                  </a:rPr>
                  <a:t>para o conjunto de valores de entrada</a:t>
                </a:r>
                <a:r>
                  <a:rPr lang="pt-BR" dirty="0"/>
                  <a:t>, chamados de </a:t>
                </a:r>
                <a:r>
                  <a:rPr lang="pt-BR" b="1" i="1" dirty="0"/>
                  <a:t>atributos</a:t>
                </a:r>
                <a:r>
                  <a:rPr lang="pt-BR" dirty="0"/>
                  <a:t>, </a:t>
                </a:r>
                <a14:m>
                  <m:oMath xmlns:m="http://schemas.openxmlformats.org/officeDocument/2006/math">
                    <m:r>
                      <a:rPr lang="pt-BR" b="1" i="1">
                        <a:latin typeface="Cambria Math" panose="02040503050406030204" pitchFamily="18" charset="0"/>
                      </a:rPr>
                      <m:t>𝒙</m:t>
                    </m:r>
                  </m:oMath>
                </a14:m>
                <a:r>
                  <a:rPr lang="pt-BR" dirty="0"/>
                  <a:t>. </a:t>
                </a:r>
              </a:p>
              <a:p>
                <a:pPr>
                  <a:spcBef>
                    <a:spcPts val="600"/>
                  </a:spcBef>
                </a:pPr>
                <a:r>
                  <a:rPr lang="pt-BR" dirty="0"/>
                  <a:t>Em outras palavras, cada </a:t>
                </a:r>
                <a:r>
                  <a:rPr lang="pt-BR" b="1" i="1" dirty="0"/>
                  <a:t>exemplo de treinamento </a:t>
                </a:r>
                <a:r>
                  <a:rPr lang="pt-BR" dirty="0"/>
                  <a:t>é composto pelos valores de entrada, </a:t>
                </a:r>
                <a14:m>
                  <m:oMath xmlns:m="http://schemas.openxmlformats.org/officeDocument/2006/math">
                    <m:r>
                      <a:rPr lang="pt-BR" b="1" i="1">
                        <a:latin typeface="Cambria Math" panose="02040503050406030204" pitchFamily="18" charset="0"/>
                      </a:rPr>
                      <m:t>𝒙</m:t>
                    </m:r>
                  </m:oMath>
                </a14:m>
                <a:r>
                  <a:rPr lang="pt-BR" dirty="0"/>
                  <a:t> (</a:t>
                </a:r>
                <a:r>
                  <a:rPr lang="pt-BR" b="1" i="1" dirty="0">
                    <a:solidFill>
                      <a:srgbClr val="7030A0"/>
                    </a:solidFill>
                  </a:rPr>
                  <a:t>atributos</a:t>
                </a:r>
                <a:r>
                  <a:rPr lang="pt-BR" dirty="0"/>
                  <a:t>), e sua saída correspondente, </a:t>
                </a:r>
                <a14:m>
                  <m:oMath xmlns:m="http://schemas.openxmlformats.org/officeDocument/2006/math">
                    <m:r>
                      <a:rPr lang="pt-BR" i="1">
                        <a:latin typeface="Cambria Math" panose="02040503050406030204" pitchFamily="18" charset="0"/>
                      </a:rPr>
                      <m:t>𝑦</m:t>
                    </m:r>
                  </m:oMath>
                </a14:m>
                <a:r>
                  <a:rPr lang="pt-BR" dirty="0"/>
                  <a:t> (</a:t>
                </a:r>
                <a:r>
                  <a:rPr lang="pt-BR" b="1" i="1" dirty="0">
                    <a:solidFill>
                      <a:srgbClr val="7030A0"/>
                    </a:solidFill>
                  </a:rPr>
                  <a:t>rótulo</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796173" y="1825624"/>
                <a:ext cx="6256279" cy="5032375"/>
              </a:xfrm>
              <a:blipFill>
                <a:blip r:embed="rId3"/>
                <a:stretch>
                  <a:fillRect l="-1754" t="-1937"/>
                </a:stretch>
              </a:blipFill>
            </p:spPr>
            <p:txBody>
              <a:bodyPr/>
              <a:lstStyle/>
              <a:p>
                <a:r>
                  <a:rPr lang="pt-BR">
                    <a:noFill/>
                  </a:rPr>
                  <a:t> </a:t>
                </a:r>
              </a:p>
            </p:txBody>
          </p:sp>
        </mc:Fallback>
      </mc:AlternateContent>
      <p:pic>
        <p:nvPicPr>
          <p:cNvPr id="5" name="Picture 4" descr="Machine Learning : Simple Linear Regression – Anirudh Sethi Blog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165" y="1865658"/>
            <a:ext cx="3698809" cy="25227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aixaDeTexto 5"/>
              <p:cNvSpPr txBox="1"/>
              <p:nvPr/>
            </p:nvSpPr>
            <p:spPr>
              <a:xfrm>
                <a:off x="3349878" y="4125288"/>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𝑥</m:t>
                      </m:r>
                      <m:r>
                        <a:rPr lang="pt-BR" sz="1200" b="0" i="1" smtClean="0">
                          <a:latin typeface="Cambria Math" panose="02040503050406030204" pitchFamily="18" charset="0"/>
                        </a:rPr>
                        <m:t>)</m:t>
                      </m:r>
                    </m:oMath>
                  </m:oMathPara>
                </a14:m>
                <a:endParaRPr lang="pt-BR" sz="1200" dirty="0"/>
              </a:p>
            </p:txBody>
          </p:sp>
        </mc:Choice>
        <mc:Fallback xmlns="">
          <p:sp>
            <p:nvSpPr>
              <p:cNvPr id="6" name="CaixaDeTexto 5"/>
              <p:cNvSpPr txBox="1">
                <a:spLocks noRot="1" noChangeAspect="1" noMove="1" noResize="1" noEditPoints="1" noAdjustHandles="1" noChangeArrowheads="1" noChangeShapeType="1" noTextEdit="1"/>
              </p:cNvSpPr>
              <p:nvPr/>
            </p:nvSpPr>
            <p:spPr>
              <a:xfrm>
                <a:off x="3349878" y="4125288"/>
                <a:ext cx="241041" cy="276999"/>
              </a:xfrm>
              <a:prstGeom prst="rect">
                <a:avLst/>
              </a:prstGeom>
              <a:blipFill>
                <a:blip r:embed="rId5"/>
                <a:stretch>
                  <a:fillRect r="-56410"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p:cNvSpPr txBox="1"/>
              <p:nvPr/>
            </p:nvSpPr>
            <p:spPr>
              <a:xfrm>
                <a:off x="2009850" y="2337154"/>
                <a:ext cx="122261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𝑥</m:t>
                          </m:r>
                        </m:e>
                      </m:d>
                      <m:r>
                        <a:rPr lang="pt-BR" sz="1200" b="0" i="1" smtClean="0">
                          <a:latin typeface="Cambria Math" panose="02040503050406030204" pitchFamily="18" charset="0"/>
                        </a:rPr>
                        <m:t>=</m:t>
                      </m:r>
                      <m:r>
                        <a:rPr lang="pt-BR" sz="1200" b="0" i="1" smtClean="0">
                          <a:latin typeface="Cambria Math" panose="02040503050406030204" pitchFamily="18" charset="0"/>
                        </a:rPr>
                        <m:t>𝑎</m:t>
                      </m:r>
                      <m:r>
                        <a:rPr lang="pt-BR" sz="1200" b="0" i="1" smtClean="0">
                          <a:latin typeface="Cambria Math" panose="02040503050406030204" pitchFamily="18" charset="0"/>
                        </a:rPr>
                        <m:t>+</m:t>
                      </m:r>
                      <m:r>
                        <a:rPr lang="pt-BR" sz="1200" b="0" i="1" smtClean="0">
                          <a:latin typeface="Cambria Math" panose="02040503050406030204" pitchFamily="18" charset="0"/>
                        </a:rPr>
                        <m:t>𝑏𝑥</m:t>
                      </m:r>
                    </m:oMath>
                  </m:oMathPara>
                </a14:m>
                <a:endParaRPr lang="pt-BR" dirty="0"/>
              </a:p>
            </p:txBody>
          </p:sp>
        </mc:Choice>
        <mc:Fallback xmlns="">
          <p:sp>
            <p:nvSpPr>
              <p:cNvPr id="7" name="CaixaDeTexto 6"/>
              <p:cNvSpPr txBox="1">
                <a:spLocks noRot="1" noChangeAspect="1" noMove="1" noResize="1" noEditPoints="1" noAdjustHandles="1" noChangeArrowheads="1" noChangeShapeType="1" noTextEdit="1"/>
              </p:cNvSpPr>
              <p:nvPr/>
            </p:nvSpPr>
            <p:spPr>
              <a:xfrm>
                <a:off x="2009850" y="2337154"/>
                <a:ext cx="1222615" cy="276999"/>
              </a:xfrm>
              <a:prstGeom prst="rect">
                <a:avLst/>
              </a:prstGeom>
              <a:blipFill>
                <a:blip r:embed="rId6"/>
                <a:stretch>
                  <a:fillRect b="-434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p:cNvSpPr txBox="1"/>
              <p:nvPr/>
            </p:nvSpPr>
            <p:spPr>
              <a:xfrm rot="16200000">
                <a:off x="856179" y="2695064"/>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𝑦</m:t>
                      </m:r>
                      <m:r>
                        <a:rPr lang="pt-BR" sz="1200" b="0" i="1" smtClean="0">
                          <a:latin typeface="Cambria Math" panose="02040503050406030204" pitchFamily="18" charset="0"/>
                        </a:rPr>
                        <m:t>)</m:t>
                      </m:r>
                    </m:oMath>
                  </m:oMathPara>
                </a14:m>
                <a:endParaRPr lang="pt-BR" sz="1200" dirty="0"/>
              </a:p>
            </p:txBody>
          </p:sp>
        </mc:Choice>
        <mc:Fallback xmlns="">
          <p:sp>
            <p:nvSpPr>
              <p:cNvPr id="8" name="CaixaDeTexto 7"/>
              <p:cNvSpPr txBox="1">
                <a:spLocks noRot="1" noChangeAspect="1" noMove="1" noResize="1" noEditPoints="1" noAdjustHandles="1" noChangeArrowheads="1" noChangeShapeType="1" noTextEdit="1"/>
              </p:cNvSpPr>
              <p:nvPr/>
            </p:nvSpPr>
            <p:spPr>
              <a:xfrm rot="16200000">
                <a:off x="856179" y="2695064"/>
                <a:ext cx="241041" cy="276999"/>
              </a:xfrm>
              <a:prstGeom prst="rect">
                <a:avLst/>
              </a:prstGeom>
              <a:blipFill>
                <a:blip r:embed="rId7"/>
                <a:stretch>
                  <a:fillRect t="-57500" r="-6667"/>
                </a:stretch>
              </a:blipFill>
            </p:spPr>
            <p:txBody>
              <a:bodyPr/>
              <a:lstStyle/>
              <a:p>
                <a:r>
                  <a:rPr lang="pt-BR">
                    <a:noFill/>
                  </a:rPr>
                  <a:t> </a:t>
                </a:r>
              </a:p>
            </p:txBody>
          </p:sp>
        </mc:Fallback>
      </mc:AlternateContent>
      <p:sp>
        <p:nvSpPr>
          <p:cNvPr id="9" name="Forma livre 8"/>
          <p:cNvSpPr/>
          <p:nvPr/>
        </p:nvSpPr>
        <p:spPr>
          <a:xfrm>
            <a:off x="3106504" y="2481058"/>
            <a:ext cx="363894" cy="139959"/>
          </a:xfrm>
          <a:custGeom>
            <a:avLst/>
            <a:gdLst>
              <a:gd name="connsiteX0" fmla="*/ 0 w 363894"/>
              <a:gd name="connsiteY0" fmla="*/ 0 h 139959"/>
              <a:gd name="connsiteX1" fmla="*/ 363894 w 363894"/>
              <a:gd name="connsiteY1" fmla="*/ 139959 h 139959"/>
            </a:gdLst>
            <a:ahLst/>
            <a:cxnLst>
              <a:cxn ang="0">
                <a:pos x="connsiteX0" y="connsiteY0"/>
              </a:cxn>
              <a:cxn ang="0">
                <a:pos x="connsiteX1" y="connsiteY1"/>
              </a:cxn>
            </a:cxnLst>
            <a:rect l="l" t="t" r="r" b="b"/>
            <a:pathLst>
              <a:path w="363894" h="139959">
                <a:moveTo>
                  <a:pt x="0" y="0"/>
                </a:moveTo>
                <a:lnTo>
                  <a:pt x="363894" y="139959"/>
                </a:ln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Picture 4" descr="Image result for supervised learning">
            <a:extLst>
              <a:ext uri="{FF2B5EF4-FFF2-40B4-BE49-F238E27FC236}">
                <a16:creationId xmlns:a16="http://schemas.microsoft.com/office/drawing/2014/main" id="{2520F4EA-1E3E-4F3B-97C0-DF47861DCD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745" y="4706094"/>
            <a:ext cx="5086855" cy="16272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CaixaDeTexto 9"/>
              <p:cNvSpPr txBox="1"/>
              <p:nvPr/>
            </p:nvSpPr>
            <p:spPr>
              <a:xfrm>
                <a:off x="572745" y="6333375"/>
                <a:ext cx="4454016" cy="492443"/>
              </a:xfrm>
              <a:prstGeom prst="rect">
                <a:avLst/>
              </a:prstGeom>
              <a:noFill/>
            </p:spPr>
            <p:txBody>
              <a:bodyPr wrap="square" rtlCol="0">
                <a:spAutoFit/>
              </a:bodyPr>
              <a:lstStyle/>
              <a:p>
                <a14:m>
                  <m:oMath xmlns:m="http://schemas.openxmlformats.org/officeDocument/2006/math">
                    <m:r>
                      <a:rPr lang="pt-BR" sz="1300" b="1" i="1" smtClean="0">
                        <a:latin typeface="Cambria Math" panose="02040503050406030204" pitchFamily="18" charset="0"/>
                      </a:rPr>
                      <m:t>𝒙</m:t>
                    </m:r>
                    <m:r>
                      <a:rPr lang="pt-BR" sz="1300" b="1" i="1" smtClean="0">
                        <a:latin typeface="Cambria Math" panose="02040503050406030204" pitchFamily="18" charset="0"/>
                      </a:rPr>
                      <m:t>=</m:t>
                    </m:r>
                    <m:r>
                      <a:rPr lang="pt-BR" sz="1300" b="0" i="1" smtClean="0">
                        <a:latin typeface="Cambria Math" panose="02040503050406030204" pitchFamily="18" charset="0"/>
                      </a:rPr>
                      <m:t>[</m:t>
                    </m:r>
                    <m:sSub>
                      <m:sSubPr>
                        <m:ctrlPr>
                          <a:rPr lang="pt-BR" sz="1300" i="1" smtClean="0">
                            <a:latin typeface="Cambria Math" panose="02040503050406030204" pitchFamily="18" charset="0"/>
                          </a:rPr>
                        </m:ctrlPr>
                      </m:sSubPr>
                      <m:e>
                        <m:r>
                          <a:rPr lang="pt-BR" sz="1300" b="0" i="1" smtClean="0">
                            <a:latin typeface="Cambria Math" panose="02040503050406030204" pitchFamily="18" charset="0"/>
                          </a:rPr>
                          <m:t>𝑥</m:t>
                        </m:r>
                      </m:e>
                      <m:sub>
                        <m:r>
                          <a:rPr lang="pt-BR" sz="1300" b="0" i="1" smtClean="0">
                            <a:latin typeface="Cambria Math" panose="02040503050406030204" pitchFamily="18" charset="0"/>
                          </a:rPr>
                          <m:t>1</m:t>
                        </m:r>
                      </m:sub>
                    </m:sSub>
                    <m:r>
                      <a:rPr lang="pt-BR" sz="1300" b="0" i="1" smtClean="0">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2</m:t>
                        </m:r>
                      </m:sub>
                    </m:sSub>
                    <m:r>
                      <a:rPr lang="pt-BR" sz="1300" b="0" i="1">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3</m:t>
                        </m:r>
                      </m:sub>
                    </m:sSub>
                    <m:r>
                      <a:rPr lang="pt-BR" sz="1300" b="0" i="1">
                        <a:latin typeface="Cambria Math" panose="02040503050406030204" pitchFamily="18" charset="0"/>
                      </a:rPr>
                      <m:t>,</m:t>
                    </m:r>
                    <m:r>
                      <a:rPr lang="pt-BR" sz="1300" b="0" i="1" smtClean="0">
                        <a:latin typeface="Cambria Math" panose="02040503050406030204" pitchFamily="18" charset="0"/>
                      </a:rPr>
                      <m:t>…]</m:t>
                    </m:r>
                  </m:oMath>
                </a14:m>
                <a:r>
                  <a:rPr lang="pt-BR" sz="1300" dirty="0"/>
                  <a:t>: data, remetente, assunto, etc.</a:t>
                </a:r>
              </a:p>
              <a:p>
                <a14:m>
                  <m:oMath xmlns:m="http://schemas.openxmlformats.org/officeDocument/2006/math">
                    <m:r>
                      <a:rPr lang="pt-BR" sz="1300" b="0" i="1" smtClean="0">
                        <a:latin typeface="Cambria Math" panose="02040503050406030204" pitchFamily="18" charset="0"/>
                      </a:rPr>
                      <m:t>𝑦</m:t>
                    </m:r>
                  </m:oMath>
                </a14:m>
                <a:r>
                  <a:rPr lang="pt-BR" sz="1300" dirty="0"/>
                  <a:t>: spam ou </a:t>
                </a:r>
                <a:r>
                  <a:rPr lang="pt-BR" sz="1300" dirty="0" err="1"/>
                  <a:t>ham</a:t>
                </a:r>
                <a:endParaRPr lang="pt-BR" sz="1300" dirty="0"/>
              </a:p>
            </p:txBody>
          </p:sp>
        </mc:Choice>
        <mc:Fallback xmlns="">
          <p:sp>
            <p:nvSpPr>
              <p:cNvPr id="10" name="CaixaDeTexto 9"/>
              <p:cNvSpPr txBox="1">
                <a:spLocks noRot="1" noChangeAspect="1" noMove="1" noResize="1" noEditPoints="1" noAdjustHandles="1" noChangeArrowheads="1" noChangeShapeType="1" noTextEdit="1"/>
              </p:cNvSpPr>
              <p:nvPr/>
            </p:nvSpPr>
            <p:spPr>
              <a:xfrm>
                <a:off x="572745" y="6333375"/>
                <a:ext cx="4454016" cy="492443"/>
              </a:xfrm>
              <a:prstGeom prst="rect">
                <a:avLst/>
              </a:prstGeom>
              <a:blipFill>
                <a:blip r:embed="rId9"/>
                <a:stretch>
                  <a:fillRect t="-1235" b="-9877"/>
                </a:stretch>
              </a:blipFill>
            </p:spPr>
            <p:txBody>
              <a:bodyPr/>
              <a:lstStyle/>
              <a:p>
                <a:r>
                  <a:rPr lang="pt-BR">
                    <a:noFill/>
                  </a:rPr>
                  <a:t> </a:t>
                </a:r>
              </a:p>
            </p:txBody>
          </p:sp>
        </mc:Fallback>
      </mc:AlternateContent>
    </p:spTree>
    <p:extLst>
      <p:ext uri="{BB962C8B-B14F-4D97-AF65-F5344CB8AC3E}">
        <p14:creationId xmlns:p14="http://schemas.microsoft.com/office/powerpoint/2010/main" val="2037902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supervisionado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233012" y="1825624"/>
                <a:ext cx="6830460" cy="5032375"/>
              </a:xfrm>
            </p:spPr>
            <p:txBody>
              <a:bodyPr>
                <a:normAutofit/>
              </a:bodyPr>
              <a:lstStyle/>
              <a:p>
                <a:pPr>
                  <a:spcBef>
                    <a:spcPts val="600"/>
                  </a:spcBef>
                </a:pPr>
                <a:r>
                  <a:rPr lang="pt-BR" b="1" dirty="0"/>
                  <a:t>Objetivo</a:t>
                </a:r>
                <a:r>
                  <a:rPr lang="pt-BR" dirty="0"/>
                  <a:t>: os algoritmos </a:t>
                </a:r>
                <a:r>
                  <a:rPr lang="pt-BR" b="1" i="1" dirty="0"/>
                  <a:t>supervisionados</a:t>
                </a:r>
                <a:r>
                  <a:rPr lang="pt-BR" dirty="0"/>
                  <a:t> de ML devem </a:t>
                </a:r>
                <a:r>
                  <a:rPr lang="pt-BR" b="1" i="1" dirty="0">
                    <a:solidFill>
                      <a:srgbClr val="00B050"/>
                    </a:solidFill>
                  </a:rPr>
                  <a:t>aprender</a:t>
                </a:r>
                <a:r>
                  <a:rPr lang="pt-BR" dirty="0"/>
                  <a:t> uma </a:t>
                </a:r>
                <a:r>
                  <a:rPr lang="pt-BR" b="1" i="1" dirty="0">
                    <a:solidFill>
                      <a:srgbClr val="00B050"/>
                    </a:solidFill>
                  </a:rPr>
                  <a:t>função</a:t>
                </a:r>
                <a:r>
                  <a:rPr lang="pt-BR" dirty="0"/>
                  <a:t> (i.e., o modelo) que </a:t>
                </a:r>
                <a:r>
                  <a:rPr lang="pt-BR" b="1" i="1" dirty="0">
                    <a:solidFill>
                      <a:srgbClr val="00B050"/>
                    </a:solidFill>
                  </a:rPr>
                  <a:t>mapeie</a:t>
                </a:r>
                <a:r>
                  <a:rPr lang="pt-BR" dirty="0"/>
                  <a:t> as entradas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nas saídas esperadas, </a:t>
                </a:r>
                <a14:m>
                  <m:oMath xmlns:m="http://schemas.openxmlformats.org/officeDocument/2006/math">
                    <m:r>
                      <a:rPr lang="pt-BR" i="1">
                        <a:latin typeface="Cambria Math" panose="02040503050406030204" pitchFamily="18" charset="0"/>
                      </a:rPr>
                      <m:t>𝑦</m:t>
                    </m:r>
                  </m:oMath>
                </a14:m>
                <a:r>
                  <a:rPr lang="pt-BR" dirty="0"/>
                  <a:t>, ou seja,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a:t>
                </a:r>
              </a:p>
              <a:p>
                <a:pPr>
                  <a:spcBef>
                    <a:spcPts val="600"/>
                  </a:spcBef>
                </a:pPr>
                <a:r>
                  <a:rPr lang="pt-BR" dirty="0"/>
                  <a:t>Esse tipo de aprendizado é dividido em problemas de </a:t>
                </a:r>
                <a:r>
                  <a:rPr lang="pt-BR" b="1" i="1" dirty="0"/>
                  <a:t>regressão</a:t>
                </a:r>
                <a:r>
                  <a:rPr lang="pt-BR" dirty="0"/>
                  <a:t> e </a:t>
                </a:r>
                <a:r>
                  <a:rPr lang="pt-BR" b="1" i="1" dirty="0"/>
                  <a:t>classificação</a:t>
                </a:r>
                <a:r>
                  <a:rPr lang="pt-BR" dirty="0"/>
                  <a:t>.</a:t>
                </a:r>
              </a:p>
              <a:p>
                <a:pPr lvl="1">
                  <a:spcBef>
                    <a:spcPts val="600"/>
                  </a:spcBef>
                  <a:buFont typeface="Wingdings" panose="05000000000000000000" pitchFamily="2" charset="2"/>
                  <a:buChar char="§"/>
                </a:pPr>
                <a:r>
                  <a:rPr lang="pt-BR" b="1" dirty="0"/>
                  <a:t>Regressão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infinito </a:t>
                </a:r>
                <a:r>
                  <a:rPr lang="pt-BR" dirty="0"/>
                  <a:t>de valores, i.e., números reais. </a:t>
                </a:r>
              </a:p>
              <a:p>
                <a:pPr lvl="2">
                  <a:spcBef>
                    <a:spcPts val="600"/>
                  </a:spcBef>
                  <a:buFont typeface="Wingdings" panose="05000000000000000000" pitchFamily="2" charset="2"/>
                  <a:buChar char="§"/>
                </a:pPr>
                <a:r>
                  <a:rPr lang="pt-BR" b="1" dirty="0"/>
                  <a:t>Exemplo</a:t>
                </a:r>
                <a:r>
                  <a:rPr lang="pt-BR" dirty="0"/>
                  <a:t>: anos de experiência versus salário.</a:t>
                </a:r>
              </a:p>
              <a:p>
                <a:pPr lvl="1">
                  <a:spcBef>
                    <a:spcPts val="600"/>
                  </a:spcBef>
                  <a:buFont typeface="Wingdings" panose="05000000000000000000" pitchFamily="2" charset="2"/>
                  <a:buChar char="§"/>
                </a:pPr>
                <a:r>
                  <a:rPr lang="pt-BR" b="1" dirty="0"/>
                  <a:t>Classificação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finito e discreto </a:t>
                </a:r>
                <a:r>
                  <a:rPr lang="pt-BR" dirty="0"/>
                  <a:t>de valores, i.e., conjunto finito de classes. </a:t>
                </a:r>
              </a:p>
              <a:p>
                <a:pPr lvl="2">
                  <a:spcBef>
                    <a:spcPts val="600"/>
                  </a:spcBef>
                  <a:buFont typeface="Wingdings" panose="05000000000000000000" pitchFamily="2" charset="2"/>
                  <a:buChar char="§"/>
                </a:pPr>
                <a:r>
                  <a:rPr lang="pt-BR" b="1" dirty="0"/>
                  <a:t>Exemplo</a:t>
                </a:r>
                <a:r>
                  <a:rPr lang="pt-BR" dirty="0"/>
                  <a:t>: filtro de spam.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233012" y="1825624"/>
                <a:ext cx="6830460" cy="5032375"/>
              </a:xfrm>
              <a:blipFill>
                <a:blip r:embed="rId3"/>
                <a:stretch>
                  <a:fillRect l="-1606" t="-1937" r="-1070" b="-969"/>
                </a:stretch>
              </a:blipFill>
            </p:spPr>
            <p:txBody>
              <a:bodyPr/>
              <a:lstStyle/>
              <a:p>
                <a:r>
                  <a:rPr lang="pt-BR">
                    <a:noFill/>
                  </a:rPr>
                  <a:t> </a:t>
                </a:r>
              </a:p>
            </p:txBody>
          </p:sp>
        </mc:Fallback>
      </mc:AlternateContent>
      <p:pic>
        <p:nvPicPr>
          <p:cNvPr id="4" name="Picture 4" descr="Machine Learning : Simple Linear Regression – Anirudh Sethi Blog !">
            <a:extLst>
              <a:ext uri="{FF2B5EF4-FFF2-40B4-BE49-F238E27FC236}">
                <a16:creationId xmlns:a16="http://schemas.microsoft.com/office/drawing/2014/main" id="{D9E55C5C-4D41-016F-3F68-2BDF1244C6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859" y="1865658"/>
            <a:ext cx="3698809" cy="25227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957F94D-0B18-9B82-BCA7-3F9282561597}"/>
                  </a:ext>
                </a:extLst>
              </p:cNvPr>
              <p:cNvSpPr txBox="1"/>
              <p:nvPr/>
            </p:nvSpPr>
            <p:spPr>
              <a:xfrm>
                <a:off x="3151572" y="4125288"/>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𝑥</m:t>
                      </m:r>
                      <m:r>
                        <a:rPr lang="pt-BR" sz="1200" b="0" i="1" smtClean="0">
                          <a:latin typeface="Cambria Math" panose="02040503050406030204" pitchFamily="18" charset="0"/>
                        </a:rPr>
                        <m:t>)</m:t>
                      </m:r>
                    </m:oMath>
                  </m:oMathPara>
                </a14:m>
                <a:endParaRPr lang="pt-BR" sz="1200" dirty="0"/>
              </a:p>
            </p:txBody>
          </p:sp>
        </mc:Choice>
        <mc:Fallback xmlns="">
          <p:sp>
            <p:nvSpPr>
              <p:cNvPr id="5" name="CaixaDeTexto 4">
                <a:extLst>
                  <a:ext uri="{FF2B5EF4-FFF2-40B4-BE49-F238E27FC236}">
                    <a16:creationId xmlns:a16="http://schemas.microsoft.com/office/drawing/2014/main" id="{9957F94D-0B18-9B82-BCA7-3F9282561597}"/>
                  </a:ext>
                </a:extLst>
              </p:cNvPr>
              <p:cNvSpPr txBox="1">
                <a:spLocks noRot="1" noChangeAspect="1" noMove="1" noResize="1" noEditPoints="1" noAdjustHandles="1" noChangeArrowheads="1" noChangeShapeType="1" noTextEdit="1"/>
              </p:cNvSpPr>
              <p:nvPr/>
            </p:nvSpPr>
            <p:spPr>
              <a:xfrm>
                <a:off x="3151572" y="4125288"/>
                <a:ext cx="241041" cy="276999"/>
              </a:xfrm>
              <a:prstGeom prst="rect">
                <a:avLst/>
              </a:prstGeom>
              <a:blipFill>
                <a:blip r:embed="rId5"/>
                <a:stretch>
                  <a:fillRect r="-52500"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4C89EA20-0D50-2645-7888-822DE8F6FE29}"/>
                  </a:ext>
                </a:extLst>
              </p:cNvPr>
              <p:cNvSpPr txBox="1"/>
              <p:nvPr/>
            </p:nvSpPr>
            <p:spPr>
              <a:xfrm>
                <a:off x="1811544" y="2337154"/>
                <a:ext cx="122261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𝑥</m:t>
                          </m:r>
                        </m:e>
                      </m:d>
                      <m:r>
                        <a:rPr lang="pt-BR" sz="1200" b="0" i="1" smtClean="0">
                          <a:latin typeface="Cambria Math" panose="02040503050406030204" pitchFamily="18" charset="0"/>
                        </a:rPr>
                        <m:t>=</m:t>
                      </m:r>
                      <m:r>
                        <a:rPr lang="pt-BR" sz="1200" b="0" i="1" smtClean="0">
                          <a:latin typeface="Cambria Math" panose="02040503050406030204" pitchFamily="18" charset="0"/>
                        </a:rPr>
                        <m:t>𝑎</m:t>
                      </m:r>
                      <m:r>
                        <a:rPr lang="pt-BR" sz="1200" b="0" i="1" smtClean="0">
                          <a:latin typeface="Cambria Math" panose="02040503050406030204" pitchFamily="18" charset="0"/>
                        </a:rPr>
                        <m:t>+</m:t>
                      </m:r>
                      <m:r>
                        <a:rPr lang="pt-BR" sz="1200" b="0" i="1" smtClean="0">
                          <a:latin typeface="Cambria Math" panose="02040503050406030204" pitchFamily="18" charset="0"/>
                        </a:rPr>
                        <m:t>𝑏𝑥</m:t>
                      </m:r>
                    </m:oMath>
                  </m:oMathPara>
                </a14:m>
                <a:endParaRPr lang="pt-BR" dirty="0"/>
              </a:p>
            </p:txBody>
          </p:sp>
        </mc:Choice>
        <mc:Fallback xmlns="">
          <p:sp>
            <p:nvSpPr>
              <p:cNvPr id="6" name="CaixaDeTexto 5">
                <a:extLst>
                  <a:ext uri="{FF2B5EF4-FFF2-40B4-BE49-F238E27FC236}">
                    <a16:creationId xmlns:a16="http://schemas.microsoft.com/office/drawing/2014/main" id="{4C89EA20-0D50-2645-7888-822DE8F6FE29}"/>
                  </a:ext>
                </a:extLst>
              </p:cNvPr>
              <p:cNvSpPr txBox="1">
                <a:spLocks noRot="1" noChangeAspect="1" noMove="1" noResize="1" noEditPoints="1" noAdjustHandles="1" noChangeArrowheads="1" noChangeShapeType="1" noTextEdit="1"/>
              </p:cNvSpPr>
              <p:nvPr/>
            </p:nvSpPr>
            <p:spPr>
              <a:xfrm>
                <a:off x="1811544" y="2337154"/>
                <a:ext cx="1222615" cy="276999"/>
              </a:xfrm>
              <a:prstGeom prst="rect">
                <a:avLst/>
              </a:prstGeom>
              <a:blipFill>
                <a:blip r:embed="rId6"/>
                <a:stretch>
                  <a:fillRect b="-434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DFCCD11F-5A21-53E7-3655-D85616DF6D73}"/>
                  </a:ext>
                </a:extLst>
              </p:cNvPr>
              <p:cNvSpPr txBox="1"/>
              <p:nvPr/>
            </p:nvSpPr>
            <p:spPr>
              <a:xfrm rot="16200000">
                <a:off x="657873" y="2695064"/>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𝑦</m:t>
                      </m:r>
                      <m:r>
                        <a:rPr lang="pt-BR" sz="1200" b="0" i="1" smtClean="0">
                          <a:latin typeface="Cambria Math" panose="02040503050406030204" pitchFamily="18" charset="0"/>
                        </a:rPr>
                        <m:t>)</m:t>
                      </m:r>
                    </m:oMath>
                  </m:oMathPara>
                </a14:m>
                <a:endParaRPr lang="pt-BR" sz="1200" dirty="0"/>
              </a:p>
            </p:txBody>
          </p:sp>
        </mc:Choice>
        <mc:Fallback xmlns="">
          <p:sp>
            <p:nvSpPr>
              <p:cNvPr id="7" name="CaixaDeTexto 6">
                <a:extLst>
                  <a:ext uri="{FF2B5EF4-FFF2-40B4-BE49-F238E27FC236}">
                    <a16:creationId xmlns:a16="http://schemas.microsoft.com/office/drawing/2014/main" id="{DFCCD11F-5A21-53E7-3655-D85616DF6D73}"/>
                  </a:ext>
                </a:extLst>
              </p:cNvPr>
              <p:cNvSpPr txBox="1">
                <a:spLocks noRot="1" noChangeAspect="1" noMove="1" noResize="1" noEditPoints="1" noAdjustHandles="1" noChangeArrowheads="1" noChangeShapeType="1" noTextEdit="1"/>
              </p:cNvSpPr>
              <p:nvPr/>
            </p:nvSpPr>
            <p:spPr>
              <a:xfrm rot="16200000">
                <a:off x="657873" y="2695064"/>
                <a:ext cx="241041" cy="276999"/>
              </a:xfrm>
              <a:prstGeom prst="rect">
                <a:avLst/>
              </a:prstGeom>
              <a:blipFill>
                <a:blip r:embed="rId7"/>
                <a:stretch>
                  <a:fillRect t="-57500" r="-8889"/>
                </a:stretch>
              </a:blipFill>
            </p:spPr>
            <p:txBody>
              <a:bodyPr/>
              <a:lstStyle/>
              <a:p>
                <a:r>
                  <a:rPr lang="pt-BR">
                    <a:noFill/>
                  </a:rPr>
                  <a:t> </a:t>
                </a:r>
              </a:p>
            </p:txBody>
          </p:sp>
        </mc:Fallback>
      </mc:AlternateContent>
      <p:sp>
        <p:nvSpPr>
          <p:cNvPr id="8" name="Forma livre 8">
            <a:extLst>
              <a:ext uri="{FF2B5EF4-FFF2-40B4-BE49-F238E27FC236}">
                <a16:creationId xmlns:a16="http://schemas.microsoft.com/office/drawing/2014/main" id="{2987AB5B-72EC-9D97-16B5-02B6C4515625}"/>
              </a:ext>
            </a:extLst>
          </p:cNvPr>
          <p:cNvSpPr/>
          <p:nvPr/>
        </p:nvSpPr>
        <p:spPr>
          <a:xfrm>
            <a:off x="2908198" y="2481058"/>
            <a:ext cx="363894" cy="139959"/>
          </a:xfrm>
          <a:custGeom>
            <a:avLst/>
            <a:gdLst>
              <a:gd name="connsiteX0" fmla="*/ 0 w 363894"/>
              <a:gd name="connsiteY0" fmla="*/ 0 h 139959"/>
              <a:gd name="connsiteX1" fmla="*/ 363894 w 363894"/>
              <a:gd name="connsiteY1" fmla="*/ 139959 h 139959"/>
            </a:gdLst>
            <a:ahLst/>
            <a:cxnLst>
              <a:cxn ang="0">
                <a:pos x="connsiteX0" y="connsiteY0"/>
              </a:cxn>
              <a:cxn ang="0">
                <a:pos x="connsiteX1" y="connsiteY1"/>
              </a:cxn>
            </a:cxnLst>
            <a:rect l="l" t="t" r="r" b="b"/>
            <a:pathLst>
              <a:path w="363894" h="139959">
                <a:moveTo>
                  <a:pt x="0" y="0"/>
                </a:moveTo>
                <a:lnTo>
                  <a:pt x="363894" y="139959"/>
                </a:ln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Picture 4" descr="Image result for supervised learning">
            <a:extLst>
              <a:ext uri="{FF2B5EF4-FFF2-40B4-BE49-F238E27FC236}">
                <a16:creationId xmlns:a16="http://schemas.microsoft.com/office/drawing/2014/main" id="{02EFCD37-71FF-EC8A-C20D-6EB797AB6F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439" y="4706094"/>
            <a:ext cx="5086855" cy="16272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DD814BB9-ADE8-A915-1D08-813BDF0C375A}"/>
                  </a:ext>
                </a:extLst>
              </p:cNvPr>
              <p:cNvSpPr txBox="1"/>
              <p:nvPr/>
            </p:nvSpPr>
            <p:spPr>
              <a:xfrm>
                <a:off x="374439" y="6333375"/>
                <a:ext cx="4454016" cy="492443"/>
              </a:xfrm>
              <a:prstGeom prst="rect">
                <a:avLst/>
              </a:prstGeom>
              <a:noFill/>
            </p:spPr>
            <p:txBody>
              <a:bodyPr wrap="square" rtlCol="0">
                <a:spAutoFit/>
              </a:bodyPr>
              <a:lstStyle/>
              <a:p>
                <a14:m>
                  <m:oMath xmlns:m="http://schemas.openxmlformats.org/officeDocument/2006/math">
                    <m:r>
                      <a:rPr lang="pt-BR" sz="1300" b="1" i="1" smtClean="0">
                        <a:latin typeface="Cambria Math" panose="02040503050406030204" pitchFamily="18" charset="0"/>
                      </a:rPr>
                      <m:t>𝒙</m:t>
                    </m:r>
                    <m:r>
                      <a:rPr lang="pt-BR" sz="1300" b="1" i="1" smtClean="0">
                        <a:latin typeface="Cambria Math" panose="02040503050406030204" pitchFamily="18" charset="0"/>
                      </a:rPr>
                      <m:t>=</m:t>
                    </m:r>
                    <m:r>
                      <a:rPr lang="pt-BR" sz="1300" b="0" i="1" smtClean="0">
                        <a:latin typeface="Cambria Math" panose="02040503050406030204" pitchFamily="18" charset="0"/>
                      </a:rPr>
                      <m:t>[</m:t>
                    </m:r>
                    <m:sSub>
                      <m:sSubPr>
                        <m:ctrlPr>
                          <a:rPr lang="pt-BR" sz="1300" i="1" smtClean="0">
                            <a:latin typeface="Cambria Math" panose="02040503050406030204" pitchFamily="18" charset="0"/>
                          </a:rPr>
                        </m:ctrlPr>
                      </m:sSubPr>
                      <m:e>
                        <m:r>
                          <a:rPr lang="pt-BR" sz="1300" b="0" i="1" smtClean="0">
                            <a:latin typeface="Cambria Math" panose="02040503050406030204" pitchFamily="18" charset="0"/>
                          </a:rPr>
                          <m:t>𝑥</m:t>
                        </m:r>
                      </m:e>
                      <m:sub>
                        <m:r>
                          <a:rPr lang="pt-BR" sz="1300" b="0" i="1" smtClean="0">
                            <a:latin typeface="Cambria Math" panose="02040503050406030204" pitchFamily="18" charset="0"/>
                          </a:rPr>
                          <m:t>1</m:t>
                        </m:r>
                      </m:sub>
                    </m:sSub>
                    <m:r>
                      <a:rPr lang="pt-BR" sz="1300" b="0" i="1" smtClean="0">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2</m:t>
                        </m:r>
                      </m:sub>
                    </m:sSub>
                    <m:r>
                      <a:rPr lang="pt-BR" sz="1300" b="0" i="1">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3</m:t>
                        </m:r>
                      </m:sub>
                    </m:sSub>
                    <m:r>
                      <a:rPr lang="pt-BR" sz="1300" b="0" i="1">
                        <a:latin typeface="Cambria Math" panose="02040503050406030204" pitchFamily="18" charset="0"/>
                      </a:rPr>
                      <m:t>,</m:t>
                    </m:r>
                    <m:r>
                      <a:rPr lang="pt-BR" sz="1300" b="0" i="1" smtClean="0">
                        <a:latin typeface="Cambria Math" panose="02040503050406030204" pitchFamily="18" charset="0"/>
                      </a:rPr>
                      <m:t>…]</m:t>
                    </m:r>
                  </m:oMath>
                </a14:m>
                <a:r>
                  <a:rPr lang="pt-BR" sz="1300" dirty="0"/>
                  <a:t>: data, remetente, assunto, etc.</a:t>
                </a:r>
              </a:p>
              <a:p>
                <a14:m>
                  <m:oMath xmlns:m="http://schemas.openxmlformats.org/officeDocument/2006/math">
                    <m:r>
                      <a:rPr lang="pt-BR" sz="1300" b="0" i="1" smtClean="0">
                        <a:latin typeface="Cambria Math" panose="02040503050406030204" pitchFamily="18" charset="0"/>
                      </a:rPr>
                      <m:t>𝑦</m:t>
                    </m:r>
                  </m:oMath>
                </a14:m>
                <a:r>
                  <a:rPr lang="pt-BR" sz="1300" dirty="0"/>
                  <a:t>: spam ou </a:t>
                </a:r>
                <a:r>
                  <a:rPr lang="pt-BR" sz="1300" dirty="0" err="1"/>
                  <a:t>ham</a:t>
                </a:r>
                <a:endParaRPr lang="pt-BR" sz="1300" dirty="0"/>
              </a:p>
            </p:txBody>
          </p:sp>
        </mc:Choice>
        <mc:Fallback xmlns="">
          <p:sp>
            <p:nvSpPr>
              <p:cNvPr id="10" name="CaixaDeTexto 9">
                <a:extLst>
                  <a:ext uri="{FF2B5EF4-FFF2-40B4-BE49-F238E27FC236}">
                    <a16:creationId xmlns:a16="http://schemas.microsoft.com/office/drawing/2014/main" id="{DD814BB9-ADE8-A915-1D08-813BDF0C375A}"/>
                  </a:ext>
                </a:extLst>
              </p:cNvPr>
              <p:cNvSpPr txBox="1">
                <a:spLocks noRot="1" noChangeAspect="1" noMove="1" noResize="1" noEditPoints="1" noAdjustHandles="1" noChangeArrowheads="1" noChangeShapeType="1" noTextEdit="1"/>
              </p:cNvSpPr>
              <p:nvPr/>
            </p:nvSpPr>
            <p:spPr>
              <a:xfrm>
                <a:off x="374439" y="6333375"/>
                <a:ext cx="4454016" cy="492443"/>
              </a:xfrm>
              <a:prstGeom prst="rect">
                <a:avLst/>
              </a:prstGeom>
              <a:blipFill>
                <a:blip r:embed="rId9"/>
                <a:stretch>
                  <a:fillRect t="-1235" b="-9877"/>
                </a:stretch>
              </a:blipFill>
            </p:spPr>
            <p:txBody>
              <a:bodyPr/>
              <a:lstStyle/>
              <a:p>
                <a:r>
                  <a:rPr lang="pt-BR">
                    <a:noFill/>
                  </a:rPr>
                  <a:t> </a:t>
                </a:r>
              </a:p>
            </p:txBody>
          </p:sp>
        </mc:Fallback>
      </mc:AlternateContent>
    </p:spTree>
    <p:extLst>
      <p:ext uri="{BB962C8B-B14F-4D97-AF65-F5344CB8AC3E}">
        <p14:creationId xmlns:p14="http://schemas.microsoft.com/office/powerpoint/2010/main" val="3154252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B39B9C-599D-4DED-8180-FA8AD66BB117}"/>
              </a:ext>
            </a:extLst>
          </p:cNvPr>
          <p:cNvSpPr>
            <a:spLocks noGrp="1"/>
          </p:cNvSpPr>
          <p:nvPr>
            <p:ph type="title"/>
          </p:nvPr>
        </p:nvSpPr>
        <p:spPr>
          <a:xfrm>
            <a:off x="838200" y="365126"/>
            <a:ext cx="10515600" cy="1084466"/>
          </a:xfrm>
        </p:spPr>
        <p:txBody>
          <a:bodyPr/>
          <a:lstStyle/>
          <a:p>
            <a:r>
              <a:rPr lang="pt-BR" dirty="0"/>
              <a:t>Aprendizado não-supervisionado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E0262E2-3A0F-4805-BCCB-6745237D1574}"/>
                  </a:ext>
                </a:extLst>
              </p:cNvPr>
              <p:cNvSpPr>
                <a:spLocks noGrp="1"/>
              </p:cNvSpPr>
              <p:nvPr>
                <p:ph idx="1"/>
              </p:nvPr>
            </p:nvSpPr>
            <p:spPr>
              <a:xfrm>
                <a:off x="5739788" y="1634257"/>
                <a:ext cx="6337380" cy="5223743"/>
              </a:xfrm>
            </p:spPr>
            <p:txBody>
              <a:bodyPr vert="horz" lIns="91440" tIns="45720" rIns="91440" bIns="45720" rtlCol="0" anchor="t">
                <a:normAutofit/>
              </a:bodyPr>
              <a:lstStyle/>
              <a:p>
                <a:r>
                  <a:rPr lang="pt-BR" dirty="0"/>
                  <a:t>Neste tipo de aprendizado, os algoritmos de ML </a:t>
                </a:r>
                <a:r>
                  <a:rPr lang="pt-BR" b="1" i="1" dirty="0">
                    <a:solidFill>
                      <a:srgbClr val="00B050"/>
                    </a:solidFill>
                  </a:rPr>
                  <a:t>não têm acesso às saídas esperadas</a:t>
                </a:r>
                <a:r>
                  <a:rPr lang="pt-BR" dirty="0"/>
                  <a:t>, </a:t>
                </a:r>
                <a14:m>
                  <m:oMath xmlns:m="http://schemas.openxmlformats.org/officeDocument/2006/math">
                    <m:r>
                      <a:rPr lang="pt-BR" i="1">
                        <a:latin typeface="Cambria Math" panose="02040503050406030204" pitchFamily="18" charset="0"/>
                      </a:rPr>
                      <m:t>𝑦</m:t>
                    </m:r>
                  </m:oMath>
                </a14:m>
                <a:r>
                  <a:rPr lang="pt-BR" dirty="0">
                    <a:cs typeface="Calibri"/>
                  </a:rPr>
                  <a:t>. </a:t>
                </a:r>
              </a:p>
              <a:p>
                <a:r>
                  <a:rPr lang="pt-BR" dirty="0">
                    <a:cs typeface="Calibri"/>
                  </a:rPr>
                  <a:t>Os algoritmos só têm acesso aos atributos, </a:t>
                </a:r>
                <a14:m>
                  <m:oMath xmlns:m="http://schemas.openxmlformats.org/officeDocument/2006/math">
                    <m:r>
                      <a:rPr lang="pt-BR" b="1" i="1">
                        <a:latin typeface="Cambria Math" panose="02040503050406030204" pitchFamily="18" charset="0"/>
                      </a:rPr>
                      <m:t>𝒙</m:t>
                    </m:r>
                  </m:oMath>
                </a14:m>
                <a:r>
                  <a:rPr lang="pt-BR" dirty="0">
                    <a:cs typeface="Calibri"/>
                  </a:rPr>
                  <a:t>.</a:t>
                </a:r>
                <a:endParaRPr lang="pt-BR" dirty="0"/>
              </a:p>
              <a:p>
                <a:r>
                  <a:rPr lang="pt-BR" b="1" dirty="0"/>
                  <a:t>Objetivo</a:t>
                </a:r>
                <a:r>
                  <a:rPr lang="pt-BR" dirty="0"/>
                  <a:t>: os algoritmos devem </a:t>
                </a:r>
                <a:r>
                  <a:rPr lang="pt-BR" b="1" i="1" dirty="0"/>
                  <a:t>aprender/descobrir</a:t>
                </a:r>
                <a:r>
                  <a:rPr lang="pt-BR" dirty="0"/>
                  <a:t> padrões, muitas vezes ocultos, presentes nos dados se baseando apenas, por exemplo, na </a:t>
                </a:r>
                <a:r>
                  <a:rPr lang="pt-BR" b="1" i="1" dirty="0">
                    <a:solidFill>
                      <a:srgbClr val="00B050"/>
                    </a:solidFill>
                  </a:rPr>
                  <a:t>similaridade</a:t>
                </a:r>
                <a:r>
                  <a:rPr lang="pt-BR" dirty="0"/>
                  <a:t> entre os </a:t>
                </a:r>
                <a:r>
                  <a:rPr lang="pt-BR" b="1" i="1" dirty="0"/>
                  <a:t>atributos</a:t>
                </a:r>
                <a:r>
                  <a:rPr lang="pt-BR" dirty="0"/>
                  <a:t>,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ou seja, </a:t>
                </a:r>
                <a:r>
                  <a:rPr lang="pt-BR" b="1" i="1" dirty="0">
                    <a:solidFill>
                      <a:srgbClr val="7030A0"/>
                    </a:solidFill>
                  </a:rPr>
                  <a:t>sem a presença de rótulos</a:t>
                </a:r>
                <a:r>
                  <a:rPr lang="pt-BR" dirty="0"/>
                  <a:t>.</a:t>
                </a:r>
              </a:p>
            </p:txBody>
          </p:sp>
        </mc:Choice>
        <mc:Fallback xmlns="">
          <p:sp>
            <p:nvSpPr>
              <p:cNvPr id="3" name="Espaço Reservado para Conteúdo 2">
                <a:extLst>
                  <a:ext uri="{FF2B5EF4-FFF2-40B4-BE49-F238E27FC236}">
                    <a16:creationId xmlns:a16="http://schemas.microsoft.com/office/drawing/2014/main" id="{5E0262E2-3A0F-4805-BCCB-6745237D1574}"/>
                  </a:ext>
                </a:extLst>
              </p:cNvPr>
              <p:cNvSpPr>
                <a:spLocks noGrp="1" noRot="1" noChangeAspect="1" noMove="1" noResize="1" noEditPoints="1" noAdjustHandles="1" noChangeArrowheads="1" noChangeShapeType="1" noTextEdit="1"/>
              </p:cNvSpPr>
              <p:nvPr>
                <p:ph idx="1"/>
              </p:nvPr>
            </p:nvSpPr>
            <p:spPr>
              <a:xfrm>
                <a:off x="5739788" y="1634257"/>
                <a:ext cx="6337380" cy="5223743"/>
              </a:xfrm>
              <a:blipFill>
                <a:blip r:embed="rId3"/>
                <a:stretch>
                  <a:fillRect l="-1732" t="-1867" r="-3080"/>
                </a:stretch>
              </a:blipFill>
            </p:spPr>
            <p:txBody>
              <a:bodyPr/>
              <a:lstStyle/>
              <a:p>
                <a:r>
                  <a:rPr lang="pt-BR">
                    <a:noFill/>
                  </a:rPr>
                  <a:t> </a:t>
                </a:r>
              </a:p>
            </p:txBody>
          </p:sp>
        </mc:Fallback>
      </mc:AlternateContent>
      <p:pic>
        <p:nvPicPr>
          <p:cNvPr id="2050" name="Picture 2" descr="K-means: A Complete Introduction. K-means is an unsupervised clustering… |  by Alan Jeffares | Towards Data Science">
            <a:extLst>
              <a:ext uri="{FF2B5EF4-FFF2-40B4-BE49-F238E27FC236}">
                <a16:creationId xmlns:a16="http://schemas.microsoft.com/office/drawing/2014/main" id="{E01884DA-152B-FB68-C204-EDCDD46E5B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91" t="11502" r="54947" b="10772"/>
          <a:stretch/>
        </p:blipFill>
        <p:spPr bwMode="auto">
          <a:xfrm>
            <a:off x="1797441" y="1634257"/>
            <a:ext cx="2918634" cy="216481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Diagrama">
            <a:extLst>
              <a:ext uri="{FF2B5EF4-FFF2-40B4-BE49-F238E27FC236}">
                <a16:creationId xmlns:a16="http://schemas.microsoft.com/office/drawing/2014/main" id="{8B9A1E77-24B1-7DF5-03C9-94E6E4C7F3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249" t="10730" b="10771"/>
          <a:stretch/>
        </p:blipFill>
        <p:spPr bwMode="auto">
          <a:xfrm>
            <a:off x="1797441" y="4466752"/>
            <a:ext cx="2918634" cy="2181927"/>
          </a:xfrm>
          <a:prstGeom prst="rect">
            <a:avLst/>
          </a:prstGeom>
          <a:noFill/>
          <a:extLst>
            <a:ext uri="{909E8E84-426E-40DD-AFC4-6F175D3DCCD1}">
              <a14:hiddenFill xmlns:a14="http://schemas.microsoft.com/office/drawing/2010/main">
                <a:solidFill>
                  <a:srgbClr val="FFFFFF"/>
                </a:solidFill>
              </a14:hiddenFill>
            </a:ext>
          </a:extLst>
        </p:spPr>
      </p:pic>
      <p:sp>
        <p:nvSpPr>
          <p:cNvPr id="5" name="Seta: para Baixo 4">
            <a:extLst>
              <a:ext uri="{FF2B5EF4-FFF2-40B4-BE49-F238E27FC236}">
                <a16:creationId xmlns:a16="http://schemas.microsoft.com/office/drawing/2014/main" id="{9E19AC8B-C706-78C1-076D-5A1287FC616E}"/>
              </a:ext>
            </a:extLst>
          </p:cNvPr>
          <p:cNvSpPr/>
          <p:nvPr/>
        </p:nvSpPr>
        <p:spPr>
          <a:xfrm>
            <a:off x="3108030" y="3893589"/>
            <a:ext cx="297455" cy="47864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1F4FDDD9-F55E-36C2-19FF-7B20360E355B}"/>
              </a:ext>
            </a:extLst>
          </p:cNvPr>
          <p:cNvSpPr txBox="1"/>
          <p:nvPr/>
        </p:nvSpPr>
        <p:spPr>
          <a:xfrm>
            <a:off x="574569" y="2311840"/>
            <a:ext cx="1222872" cy="646331"/>
          </a:xfrm>
          <a:prstGeom prst="rect">
            <a:avLst/>
          </a:prstGeom>
          <a:noFill/>
        </p:spPr>
        <p:txBody>
          <a:bodyPr wrap="square" rtlCol="0">
            <a:spAutoFit/>
          </a:bodyPr>
          <a:lstStyle/>
          <a:p>
            <a:pPr algn="ctr"/>
            <a:r>
              <a:rPr lang="pt-BR" b="1" dirty="0"/>
              <a:t>Dados não rotulados</a:t>
            </a:r>
          </a:p>
        </p:txBody>
      </p:sp>
      <p:sp>
        <p:nvSpPr>
          <p:cNvPr id="7" name="CaixaDeTexto 6">
            <a:extLst>
              <a:ext uri="{FF2B5EF4-FFF2-40B4-BE49-F238E27FC236}">
                <a16:creationId xmlns:a16="http://schemas.microsoft.com/office/drawing/2014/main" id="{2733FB70-7468-6FEE-704E-38F210F09CBE}"/>
              </a:ext>
            </a:extLst>
          </p:cNvPr>
          <p:cNvSpPr txBox="1"/>
          <p:nvPr/>
        </p:nvSpPr>
        <p:spPr>
          <a:xfrm>
            <a:off x="187286" y="5096050"/>
            <a:ext cx="1610155" cy="923330"/>
          </a:xfrm>
          <a:prstGeom prst="rect">
            <a:avLst/>
          </a:prstGeom>
          <a:noFill/>
        </p:spPr>
        <p:txBody>
          <a:bodyPr wrap="square" rtlCol="0">
            <a:spAutoFit/>
          </a:bodyPr>
          <a:lstStyle/>
          <a:p>
            <a:pPr algn="ctr"/>
            <a:r>
              <a:rPr lang="pt-BR" b="1" dirty="0"/>
              <a:t>Dados agrupados por proximidade</a:t>
            </a:r>
          </a:p>
        </p:txBody>
      </p:sp>
      <p:sp>
        <p:nvSpPr>
          <p:cNvPr id="9" name="CaixaDeTexto 8">
            <a:extLst>
              <a:ext uri="{FF2B5EF4-FFF2-40B4-BE49-F238E27FC236}">
                <a16:creationId xmlns:a16="http://schemas.microsoft.com/office/drawing/2014/main" id="{2150A039-C911-B65B-8594-4F8B7895B339}"/>
              </a:ext>
            </a:extLst>
          </p:cNvPr>
          <p:cNvSpPr txBox="1"/>
          <p:nvPr/>
        </p:nvSpPr>
        <p:spPr>
          <a:xfrm>
            <a:off x="3317350" y="3840524"/>
            <a:ext cx="2422438" cy="584775"/>
          </a:xfrm>
          <a:prstGeom prst="rect">
            <a:avLst/>
          </a:prstGeom>
          <a:noFill/>
        </p:spPr>
        <p:txBody>
          <a:bodyPr wrap="square">
            <a:spAutoFit/>
          </a:bodyPr>
          <a:lstStyle/>
          <a:p>
            <a:pPr algn="ctr"/>
            <a:r>
              <a:rPr lang="pt-BR" sz="1600" dirty="0"/>
              <a:t>Algoritmo de aprendizado não-supervisionado</a:t>
            </a:r>
          </a:p>
        </p:txBody>
      </p:sp>
    </p:spTree>
    <p:extLst>
      <p:ext uri="{BB962C8B-B14F-4D97-AF65-F5344CB8AC3E}">
        <p14:creationId xmlns:p14="http://schemas.microsoft.com/office/powerpoint/2010/main" val="2743820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D14B4A-F7CB-F872-F9AF-A6082A5ED7DB}"/>
              </a:ext>
            </a:extLst>
          </p:cNvPr>
          <p:cNvSpPr>
            <a:spLocks noGrp="1"/>
          </p:cNvSpPr>
          <p:nvPr>
            <p:ph type="title"/>
          </p:nvPr>
        </p:nvSpPr>
        <p:spPr>
          <a:xfrm>
            <a:off x="838200" y="406146"/>
            <a:ext cx="10515600" cy="1325563"/>
          </a:xfrm>
        </p:spPr>
        <p:txBody>
          <a:bodyPr/>
          <a:lstStyle/>
          <a:p>
            <a:r>
              <a:rPr lang="pt-BR" dirty="0"/>
              <a:t>Aprendizado não-supervisionado</a:t>
            </a:r>
          </a:p>
        </p:txBody>
      </p:sp>
      <p:sp>
        <p:nvSpPr>
          <p:cNvPr id="3" name="Espaço Reservado para Conteúdo 2">
            <a:extLst>
              <a:ext uri="{FF2B5EF4-FFF2-40B4-BE49-F238E27FC236}">
                <a16:creationId xmlns:a16="http://schemas.microsoft.com/office/drawing/2014/main" id="{873FB0D7-8B91-006B-0B66-260BCA1C73FE}"/>
              </a:ext>
            </a:extLst>
          </p:cNvPr>
          <p:cNvSpPr>
            <a:spLocks noGrp="1"/>
          </p:cNvSpPr>
          <p:nvPr>
            <p:ph idx="1"/>
          </p:nvPr>
        </p:nvSpPr>
        <p:spPr>
          <a:xfrm>
            <a:off x="7799943" y="1825624"/>
            <a:ext cx="4274544" cy="5032375"/>
          </a:xfrm>
        </p:spPr>
        <p:txBody>
          <a:bodyPr/>
          <a:lstStyle/>
          <a:p>
            <a:r>
              <a:rPr lang="pt-BR" dirty="0"/>
              <a:t>Esses algoritmos de ML tratam problemas de </a:t>
            </a:r>
            <a:r>
              <a:rPr lang="pt-BR" b="1" i="1" dirty="0"/>
              <a:t>clusterização</a:t>
            </a:r>
            <a:r>
              <a:rPr lang="pt-BR" dirty="0"/>
              <a:t>, </a:t>
            </a:r>
            <a:r>
              <a:rPr lang="pt-BR" b="1" i="1" dirty="0"/>
              <a:t>detecção de anomalias</a:t>
            </a:r>
            <a:r>
              <a:rPr lang="pt-BR" dirty="0"/>
              <a:t> (</a:t>
            </a:r>
            <a:r>
              <a:rPr lang="pt-BR" i="1" dirty="0"/>
              <a:t>outliers</a:t>
            </a:r>
            <a:r>
              <a:rPr lang="pt-BR" dirty="0"/>
              <a:t>), </a:t>
            </a:r>
            <a:r>
              <a:rPr lang="pt-BR" b="1" dirty="0"/>
              <a:t>redução de dimensionalidade</a:t>
            </a:r>
            <a:r>
              <a:rPr lang="pt-BR" dirty="0"/>
              <a:t>, e </a:t>
            </a:r>
            <a:r>
              <a:rPr lang="pt-BR" b="1" i="1" dirty="0"/>
              <a:t>aprendizado de regras de associação</a:t>
            </a:r>
            <a:r>
              <a:rPr lang="pt-BR" dirty="0"/>
              <a:t>.</a:t>
            </a:r>
            <a:endParaRPr lang="pt-BR" dirty="0">
              <a:cs typeface="Calibri"/>
            </a:endParaRPr>
          </a:p>
        </p:txBody>
      </p:sp>
      <p:pic>
        <p:nvPicPr>
          <p:cNvPr id="4" name="Picture 2" descr="https://www.ecloudvalley.com/wp-content/uploads/2019/09/Unsupervised-learning.png">
            <a:extLst>
              <a:ext uri="{FF2B5EF4-FFF2-40B4-BE49-F238E27FC236}">
                <a16:creationId xmlns:a16="http://schemas.microsoft.com/office/drawing/2014/main" id="{D5263760-ABE7-908A-A483-E7B4239BF93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67" t="10299" r="3988" b="11337"/>
          <a:stretch/>
        </p:blipFill>
        <p:spPr bwMode="auto">
          <a:xfrm>
            <a:off x="116360" y="1996782"/>
            <a:ext cx="4270666" cy="18206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slideplayer.com/slide/13055479/79/images/6/Data+Compression+Reduce+data+from+3D+to+2D+Andrew+Ng.jpg">
            <a:extLst>
              <a:ext uri="{FF2B5EF4-FFF2-40B4-BE49-F238E27FC236}">
                <a16:creationId xmlns:a16="http://schemas.microsoft.com/office/drawing/2014/main" id="{7EC8CA93-5627-1841-37B3-2A4EB62036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627" t="15017" r="3654" b="20689"/>
          <a:stretch/>
        </p:blipFill>
        <p:spPr bwMode="auto">
          <a:xfrm>
            <a:off x="112482" y="4444718"/>
            <a:ext cx="4144655" cy="23524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users.telenet.be/martialluyts/img/basket.jpg">
            <a:extLst>
              <a:ext uri="{FF2B5EF4-FFF2-40B4-BE49-F238E27FC236}">
                <a16:creationId xmlns:a16="http://schemas.microsoft.com/office/drawing/2014/main" id="{9C811BA7-975A-E2DA-2E1F-9C7F060A9CD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900" t="10088" r="6191" b="3867"/>
          <a:stretch/>
        </p:blipFill>
        <p:spPr bwMode="auto">
          <a:xfrm>
            <a:off x="4618017" y="4487441"/>
            <a:ext cx="3184002" cy="230971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2933EDA0-0AC1-1679-4C36-6F0BF84DF5F1}"/>
              </a:ext>
            </a:extLst>
          </p:cNvPr>
          <p:cNvSpPr/>
          <p:nvPr/>
        </p:nvSpPr>
        <p:spPr>
          <a:xfrm>
            <a:off x="5099746" y="1475703"/>
            <a:ext cx="2415085" cy="369332"/>
          </a:xfrm>
          <a:prstGeom prst="rect">
            <a:avLst/>
          </a:prstGeom>
        </p:spPr>
        <p:txBody>
          <a:bodyPr wrap="none">
            <a:spAutoFit/>
          </a:bodyPr>
          <a:lstStyle/>
          <a:p>
            <a:r>
              <a:rPr lang="pt-BR" b="1" dirty="0"/>
              <a:t>Detecção de Anomalias</a:t>
            </a:r>
            <a:endParaRPr lang="pt-BR" dirty="0"/>
          </a:p>
        </p:txBody>
      </p:sp>
      <p:sp>
        <p:nvSpPr>
          <p:cNvPr id="9" name="Rectangle 4">
            <a:extLst>
              <a:ext uri="{FF2B5EF4-FFF2-40B4-BE49-F238E27FC236}">
                <a16:creationId xmlns:a16="http://schemas.microsoft.com/office/drawing/2014/main" id="{331892E7-ED37-C3DC-2D4E-C8BA9DEA3471}"/>
              </a:ext>
            </a:extLst>
          </p:cNvPr>
          <p:cNvSpPr/>
          <p:nvPr/>
        </p:nvSpPr>
        <p:spPr>
          <a:xfrm>
            <a:off x="814111" y="4075386"/>
            <a:ext cx="3052502" cy="369332"/>
          </a:xfrm>
          <a:prstGeom prst="rect">
            <a:avLst/>
          </a:prstGeom>
        </p:spPr>
        <p:txBody>
          <a:bodyPr wrap="none">
            <a:spAutoFit/>
          </a:bodyPr>
          <a:lstStyle/>
          <a:p>
            <a:r>
              <a:rPr lang="pt-BR" b="1" dirty="0"/>
              <a:t>Redução de dimensionalidade</a:t>
            </a:r>
            <a:endParaRPr lang="pt-BR" dirty="0"/>
          </a:p>
        </p:txBody>
      </p:sp>
      <p:sp>
        <p:nvSpPr>
          <p:cNvPr id="10" name="Rectangle 5">
            <a:extLst>
              <a:ext uri="{FF2B5EF4-FFF2-40B4-BE49-F238E27FC236}">
                <a16:creationId xmlns:a16="http://schemas.microsoft.com/office/drawing/2014/main" id="{FBADD0CF-B784-C075-5E14-945B05737CFF}"/>
              </a:ext>
            </a:extLst>
          </p:cNvPr>
          <p:cNvSpPr/>
          <p:nvPr/>
        </p:nvSpPr>
        <p:spPr>
          <a:xfrm>
            <a:off x="1505366" y="1627450"/>
            <a:ext cx="1492653" cy="369332"/>
          </a:xfrm>
          <a:prstGeom prst="rect">
            <a:avLst/>
          </a:prstGeom>
        </p:spPr>
        <p:txBody>
          <a:bodyPr wrap="none">
            <a:spAutoFit/>
          </a:bodyPr>
          <a:lstStyle/>
          <a:p>
            <a:r>
              <a:rPr lang="pt-BR" b="1" dirty="0"/>
              <a:t>Clusterização</a:t>
            </a:r>
            <a:endParaRPr lang="pt-BR" dirty="0"/>
          </a:p>
        </p:txBody>
      </p:sp>
      <p:sp>
        <p:nvSpPr>
          <p:cNvPr id="11" name="Rectangle 6">
            <a:extLst>
              <a:ext uri="{FF2B5EF4-FFF2-40B4-BE49-F238E27FC236}">
                <a16:creationId xmlns:a16="http://schemas.microsoft.com/office/drawing/2014/main" id="{EF777834-D75A-D17E-7AC1-2567D7967671}"/>
              </a:ext>
            </a:extLst>
          </p:cNvPr>
          <p:cNvSpPr/>
          <p:nvPr/>
        </p:nvSpPr>
        <p:spPr>
          <a:xfrm>
            <a:off x="5067259" y="4075386"/>
            <a:ext cx="2180212" cy="369332"/>
          </a:xfrm>
          <a:prstGeom prst="rect">
            <a:avLst/>
          </a:prstGeom>
        </p:spPr>
        <p:txBody>
          <a:bodyPr wrap="none">
            <a:spAutoFit/>
          </a:bodyPr>
          <a:lstStyle/>
          <a:p>
            <a:r>
              <a:rPr lang="pt-BR" b="1" dirty="0">
                <a:cs typeface="Calibri"/>
              </a:rPr>
              <a:t>Regras de associação</a:t>
            </a:r>
            <a:endParaRPr lang="pt-BR" dirty="0"/>
          </a:p>
        </p:txBody>
      </p:sp>
      <p:pic>
        <p:nvPicPr>
          <p:cNvPr id="3074" name="Picture 2" descr="Univariate Anomaly Detection | Anomaly Detection Algorithms">
            <a:extLst>
              <a:ext uri="{FF2B5EF4-FFF2-40B4-BE49-F238E27FC236}">
                <a16:creationId xmlns:a16="http://schemas.microsoft.com/office/drawing/2014/main" id="{CD18FC77-7AA8-4719-B43C-09B222404B9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665" t="3215" r="2543" b="6451"/>
          <a:stretch/>
        </p:blipFill>
        <p:spPr bwMode="auto">
          <a:xfrm>
            <a:off x="4734551" y="1845166"/>
            <a:ext cx="2950935" cy="2123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07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semi-supervisionado</a:t>
            </a:r>
          </a:p>
        </p:txBody>
      </p:sp>
      <p:sp>
        <p:nvSpPr>
          <p:cNvPr id="3" name="Content Placeholder 2"/>
          <p:cNvSpPr>
            <a:spLocks noGrp="1"/>
          </p:cNvSpPr>
          <p:nvPr>
            <p:ph idx="1"/>
          </p:nvPr>
        </p:nvSpPr>
        <p:spPr>
          <a:xfrm>
            <a:off x="5799466" y="1825623"/>
            <a:ext cx="6264004" cy="5032377"/>
          </a:xfrm>
        </p:spPr>
        <p:txBody>
          <a:bodyPr>
            <a:normAutofit/>
          </a:bodyPr>
          <a:lstStyle/>
          <a:p>
            <a:r>
              <a:rPr lang="pt-BR" dirty="0"/>
              <a:t>Neste tipo de aprendizado, os algoritmos de ML têm acesso a </a:t>
            </a:r>
            <a:r>
              <a:rPr lang="pt-BR" b="1" i="1" dirty="0">
                <a:solidFill>
                  <a:srgbClr val="00B050"/>
                </a:solidFill>
              </a:rPr>
              <a:t>exemplos de treinamento com e sem rótulos</a:t>
            </a:r>
            <a:r>
              <a:rPr lang="pt-BR" dirty="0"/>
              <a:t>.</a:t>
            </a:r>
          </a:p>
          <a:p>
            <a:r>
              <a:rPr lang="pt-BR" dirty="0"/>
              <a:t>Geralmente envolve uma </a:t>
            </a:r>
            <a:r>
              <a:rPr lang="pt-BR" b="1" i="1" dirty="0"/>
              <a:t>pequena quantidade de dados </a:t>
            </a:r>
            <a:r>
              <a:rPr lang="pt-BR" dirty="0"/>
              <a:t>rotulados e uma </a:t>
            </a:r>
            <a:r>
              <a:rPr lang="pt-BR" b="1" i="1" dirty="0"/>
              <a:t>grande quantidade de dados não-rotulados</a:t>
            </a:r>
            <a:r>
              <a:rPr lang="pt-BR" dirty="0"/>
              <a:t>.</a:t>
            </a:r>
          </a:p>
          <a:p>
            <a:r>
              <a:rPr lang="pt-BR" dirty="0"/>
              <a:t>É de grande ajuda em casos onde se ter uma grande quantidade de </a:t>
            </a:r>
            <a:r>
              <a:rPr lang="pt-BR" b="1" i="1" dirty="0">
                <a:solidFill>
                  <a:srgbClr val="00B050"/>
                </a:solidFill>
              </a:rPr>
              <a:t>dados rotulados é muito demorado, caro ou complexo</a:t>
            </a:r>
            <a:r>
              <a:rPr lang="pt-BR" dirty="0"/>
              <a:t>.</a:t>
            </a:r>
          </a:p>
        </p:txBody>
      </p:sp>
      <p:pic>
        <p:nvPicPr>
          <p:cNvPr id="10" name="Gráfico 9" descr="Documento com preenchimento sólido">
            <a:extLst>
              <a:ext uri="{FF2B5EF4-FFF2-40B4-BE49-F238E27FC236}">
                <a16:creationId xmlns:a16="http://schemas.microsoft.com/office/drawing/2014/main" id="{67A74EA0-FC56-6A28-B28A-D56D96984E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8133" y="3735645"/>
            <a:ext cx="627962" cy="627962"/>
          </a:xfrm>
          <a:prstGeom prst="rect">
            <a:avLst/>
          </a:prstGeom>
        </p:spPr>
      </p:pic>
      <p:pic>
        <p:nvPicPr>
          <p:cNvPr id="11" name="Gráfico 10" descr="Documento com preenchimento sólido">
            <a:extLst>
              <a:ext uri="{FF2B5EF4-FFF2-40B4-BE49-F238E27FC236}">
                <a16:creationId xmlns:a16="http://schemas.microsoft.com/office/drawing/2014/main" id="{0D0F35C2-C639-AA46-3653-AA1BD0E544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97967" y="3227945"/>
            <a:ext cx="627962" cy="627962"/>
          </a:xfrm>
          <a:prstGeom prst="rect">
            <a:avLst/>
          </a:prstGeom>
        </p:spPr>
      </p:pic>
      <p:pic>
        <p:nvPicPr>
          <p:cNvPr id="12" name="Gráfico 11" descr="Documento com preenchimento sólido">
            <a:extLst>
              <a:ext uri="{FF2B5EF4-FFF2-40B4-BE49-F238E27FC236}">
                <a16:creationId xmlns:a16="http://schemas.microsoft.com/office/drawing/2014/main" id="{EBE40670-7768-4455-04DF-18D9649BD1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84364" y="3843053"/>
            <a:ext cx="627962" cy="627962"/>
          </a:xfrm>
          <a:prstGeom prst="rect">
            <a:avLst/>
          </a:prstGeom>
        </p:spPr>
      </p:pic>
      <p:pic>
        <p:nvPicPr>
          <p:cNvPr id="13" name="Gráfico 12" descr="Documento com preenchimento sólido">
            <a:extLst>
              <a:ext uri="{FF2B5EF4-FFF2-40B4-BE49-F238E27FC236}">
                <a16:creationId xmlns:a16="http://schemas.microsoft.com/office/drawing/2014/main" id="{2D07680D-39D1-2BB5-3D86-9481A8D300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53480" y="3088398"/>
            <a:ext cx="627962" cy="627962"/>
          </a:xfrm>
          <a:prstGeom prst="rect">
            <a:avLst/>
          </a:prstGeom>
        </p:spPr>
      </p:pic>
      <p:pic>
        <p:nvPicPr>
          <p:cNvPr id="14" name="Gráfico 13" descr="Documento com preenchimento sólido">
            <a:extLst>
              <a:ext uri="{FF2B5EF4-FFF2-40B4-BE49-F238E27FC236}">
                <a16:creationId xmlns:a16="http://schemas.microsoft.com/office/drawing/2014/main" id="{E45D368E-F9E3-F521-DEBB-4F5FFC323B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07493" y="3668567"/>
            <a:ext cx="627962" cy="627962"/>
          </a:xfrm>
          <a:prstGeom prst="rect">
            <a:avLst/>
          </a:prstGeom>
        </p:spPr>
      </p:pic>
      <p:pic>
        <p:nvPicPr>
          <p:cNvPr id="15" name="Gráfico 14" descr="Documento com preenchimento sólido">
            <a:extLst>
              <a:ext uri="{FF2B5EF4-FFF2-40B4-BE49-F238E27FC236}">
                <a16:creationId xmlns:a16="http://schemas.microsoft.com/office/drawing/2014/main" id="{87867FAF-E63F-365E-1E2F-CBD768F5EBF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48321" y="2590803"/>
            <a:ext cx="627962" cy="627962"/>
          </a:xfrm>
          <a:prstGeom prst="rect">
            <a:avLst/>
          </a:prstGeom>
        </p:spPr>
      </p:pic>
      <p:pic>
        <p:nvPicPr>
          <p:cNvPr id="16" name="Gráfico 15" descr="Documento com preenchimento sólido">
            <a:extLst>
              <a:ext uri="{FF2B5EF4-FFF2-40B4-BE49-F238E27FC236}">
                <a16:creationId xmlns:a16="http://schemas.microsoft.com/office/drawing/2014/main" id="{CA6010B6-C155-57A9-2D0B-4F0CDB775F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93267" y="2772585"/>
            <a:ext cx="627962" cy="627962"/>
          </a:xfrm>
          <a:prstGeom prst="rect">
            <a:avLst/>
          </a:prstGeom>
        </p:spPr>
      </p:pic>
      <p:pic>
        <p:nvPicPr>
          <p:cNvPr id="17" name="Gráfico 16" descr="Documento com preenchimento sólido">
            <a:extLst>
              <a:ext uri="{FF2B5EF4-FFF2-40B4-BE49-F238E27FC236}">
                <a16:creationId xmlns:a16="http://schemas.microsoft.com/office/drawing/2014/main" id="{F41CFA81-D322-4BC9-DFC9-A8655B4D156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42065" y="3395037"/>
            <a:ext cx="627962" cy="627962"/>
          </a:xfrm>
          <a:prstGeom prst="rect">
            <a:avLst/>
          </a:prstGeom>
        </p:spPr>
      </p:pic>
      <p:pic>
        <p:nvPicPr>
          <p:cNvPr id="18" name="Gráfico 17" descr="Documento com preenchimento sólido">
            <a:extLst>
              <a:ext uri="{FF2B5EF4-FFF2-40B4-BE49-F238E27FC236}">
                <a16:creationId xmlns:a16="http://schemas.microsoft.com/office/drawing/2014/main" id="{6C786E2D-7DA0-5962-F22F-DD4730EAEE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11129" y="2818999"/>
            <a:ext cx="627962" cy="627962"/>
          </a:xfrm>
          <a:prstGeom prst="rect">
            <a:avLst/>
          </a:prstGeom>
        </p:spPr>
      </p:pic>
      <p:pic>
        <p:nvPicPr>
          <p:cNvPr id="19" name="Gráfico 18" descr="Documento com preenchimento sólido">
            <a:extLst>
              <a:ext uri="{FF2B5EF4-FFF2-40B4-BE49-F238E27FC236}">
                <a16:creationId xmlns:a16="http://schemas.microsoft.com/office/drawing/2014/main" id="{FD6A6384-1672-659F-132F-95861126BD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72459" y="2397292"/>
            <a:ext cx="627962" cy="627962"/>
          </a:xfrm>
          <a:prstGeom prst="rect">
            <a:avLst/>
          </a:prstGeom>
        </p:spPr>
      </p:pic>
      <p:pic>
        <p:nvPicPr>
          <p:cNvPr id="20" name="Gráfico 19" descr="Documento com preenchimento sólido">
            <a:extLst>
              <a:ext uri="{FF2B5EF4-FFF2-40B4-BE49-F238E27FC236}">
                <a16:creationId xmlns:a16="http://schemas.microsoft.com/office/drawing/2014/main" id="{02F5BCF7-146E-AA0C-3DB1-8B88CC8A474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86430" y="3417071"/>
            <a:ext cx="627962" cy="627962"/>
          </a:xfrm>
          <a:prstGeom prst="rect">
            <a:avLst/>
          </a:prstGeom>
        </p:spPr>
      </p:pic>
      <p:pic>
        <p:nvPicPr>
          <p:cNvPr id="21" name="Gráfico 20" descr="Documento com preenchimento sólido">
            <a:extLst>
              <a:ext uri="{FF2B5EF4-FFF2-40B4-BE49-F238E27FC236}">
                <a16:creationId xmlns:a16="http://schemas.microsoft.com/office/drawing/2014/main" id="{A532D10F-9F39-B06D-CD66-26CE403C98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29581" y="4109300"/>
            <a:ext cx="627962" cy="627962"/>
          </a:xfrm>
          <a:prstGeom prst="rect">
            <a:avLst/>
          </a:prstGeom>
        </p:spPr>
      </p:pic>
      <p:pic>
        <p:nvPicPr>
          <p:cNvPr id="22" name="Gráfico 21" descr="Documento com preenchimento sólido">
            <a:extLst>
              <a:ext uri="{FF2B5EF4-FFF2-40B4-BE49-F238E27FC236}">
                <a16:creationId xmlns:a16="http://schemas.microsoft.com/office/drawing/2014/main" id="{93001CD7-3896-1CE4-7EE6-0E61A3022B7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99018" y="4348568"/>
            <a:ext cx="627962" cy="627962"/>
          </a:xfrm>
          <a:prstGeom prst="rect">
            <a:avLst/>
          </a:prstGeom>
        </p:spPr>
      </p:pic>
      <p:pic>
        <p:nvPicPr>
          <p:cNvPr id="23" name="Gráfico 22" descr="Documento com preenchimento sólido">
            <a:extLst>
              <a:ext uri="{FF2B5EF4-FFF2-40B4-BE49-F238E27FC236}">
                <a16:creationId xmlns:a16="http://schemas.microsoft.com/office/drawing/2014/main" id="{4D0669D4-2164-27B9-96E4-73FD952496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48321" y="4540803"/>
            <a:ext cx="627962" cy="627962"/>
          </a:xfrm>
          <a:prstGeom prst="rect">
            <a:avLst/>
          </a:prstGeom>
        </p:spPr>
      </p:pic>
      <p:pic>
        <p:nvPicPr>
          <p:cNvPr id="24" name="Gráfico 23" descr="Documento com preenchimento sólido">
            <a:extLst>
              <a:ext uri="{FF2B5EF4-FFF2-40B4-BE49-F238E27FC236}">
                <a16:creationId xmlns:a16="http://schemas.microsoft.com/office/drawing/2014/main" id="{B85A9ACF-71C1-43F0-6CD0-C10C9566AC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76283" y="4493049"/>
            <a:ext cx="627962" cy="627962"/>
          </a:xfrm>
          <a:prstGeom prst="rect">
            <a:avLst/>
          </a:prstGeom>
        </p:spPr>
      </p:pic>
      <p:pic>
        <p:nvPicPr>
          <p:cNvPr id="25" name="Gráfico 24" descr="Documento com preenchimento sólido">
            <a:extLst>
              <a:ext uri="{FF2B5EF4-FFF2-40B4-BE49-F238E27FC236}">
                <a16:creationId xmlns:a16="http://schemas.microsoft.com/office/drawing/2014/main" id="{E86ACFFF-FD75-29E0-81ED-47DE8EF4D4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7094" y="4006475"/>
            <a:ext cx="627962" cy="627962"/>
          </a:xfrm>
          <a:prstGeom prst="rect">
            <a:avLst/>
          </a:prstGeom>
        </p:spPr>
      </p:pic>
      <p:pic>
        <p:nvPicPr>
          <p:cNvPr id="26" name="Gráfico 25" descr="Documento com preenchimento sólido">
            <a:extLst>
              <a:ext uri="{FF2B5EF4-FFF2-40B4-BE49-F238E27FC236}">
                <a16:creationId xmlns:a16="http://schemas.microsoft.com/office/drawing/2014/main" id="{F48A0E9E-241D-C4C0-C27F-21F922A2DB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88567" y="2522209"/>
            <a:ext cx="627962" cy="627962"/>
          </a:xfrm>
          <a:prstGeom prst="rect">
            <a:avLst/>
          </a:prstGeom>
        </p:spPr>
      </p:pic>
      <p:pic>
        <p:nvPicPr>
          <p:cNvPr id="27" name="Gráfico 26" descr="Documento com preenchimento sólido">
            <a:extLst>
              <a:ext uri="{FF2B5EF4-FFF2-40B4-BE49-F238E27FC236}">
                <a16:creationId xmlns:a16="http://schemas.microsoft.com/office/drawing/2014/main" id="{558EAEB2-6750-E852-63A4-7A448DF2F8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37895" y="3244478"/>
            <a:ext cx="627962" cy="627962"/>
          </a:xfrm>
          <a:prstGeom prst="rect">
            <a:avLst/>
          </a:prstGeom>
        </p:spPr>
      </p:pic>
      <p:pic>
        <p:nvPicPr>
          <p:cNvPr id="28" name="Gráfico 27" descr="Documento com preenchimento sólido">
            <a:extLst>
              <a:ext uri="{FF2B5EF4-FFF2-40B4-BE49-F238E27FC236}">
                <a16:creationId xmlns:a16="http://schemas.microsoft.com/office/drawing/2014/main" id="{E6BA7343-6CC0-0CA1-EC00-6683CFF886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05064" y="2177928"/>
            <a:ext cx="627962" cy="627962"/>
          </a:xfrm>
          <a:prstGeom prst="rect">
            <a:avLst/>
          </a:prstGeom>
        </p:spPr>
      </p:pic>
      <p:pic>
        <p:nvPicPr>
          <p:cNvPr id="29" name="Gráfico 28" descr="Documento com preenchimento sólido">
            <a:extLst>
              <a:ext uri="{FF2B5EF4-FFF2-40B4-BE49-F238E27FC236}">
                <a16:creationId xmlns:a16="http://schemas.microsoft.com/office/drawing/2014/main" id="{68E9C2DF-BED5-4A79-9628-899745BF11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76702" y="4671163"/>
            <a:ext cx="627962" cy="627962"/>
          </a:xfrm>
          <a:prstGeom prst="rect">
            <a:avLst/>
          </a:prstGeom>
        </p:spPr>
      </p:pic>
      <p:pic>
        <p:nvPicPr>
          <p:cNvPr id="30" name="Gráfico 29" descr="Documento com preenchimento sólido">
            <a:extLst>
              <a:ext uri="{FF2B5EF4-FFF2-40B4-BE49-F238E27FC236}">
                <a16:creationId xmlns:a16="http://schemas.microsoft.com/office/drawing/2014/main" id="{70948E18-B321-68DE-AB01-410619B19E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9252" y="5121011"/>
            <a:ext cx="627962" cy="627962"/>
          </a:xfrm>
          <a:prstGeom prst="rect">
            <a:avLst/>
          </a:prstGeom>
        </p:spPr>
      </p:pic>
      <p:pic>
        <p:nvPicPr>
          <p:cNvPr id="31" name="Gráfico 30" descr="Documento com preenchimento sólido">
            <a:extLst>
              <a:ext uri="{FF2B5EF4-FFF2-40B4-BE49-F238E27FC236}">
                <a16:creationId xmlns:a16="http://schemas.microsoft.com/office/drawing/2014/main" id="{C8B444FB-5C85-DEB5-E91E-ED3FFFDC58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97997" y="5204550"/>
            <a:ext cx="627962" cy="627962"/>
          </a:xfrm>
          <a:prstGeom prst="rect">
            <a:avLst/>
          </a:prstGeom>
        </p:spPr>
      </p:pic>
      <p:pic>
        <p:nvPicPr>
          <p:cNvPr id="32" name="Gráfico 31" descr="Documento com preenchimento sólido">
            <a:extLst>
              <a:ext uri="{FF2B5EF4-FFF2-40B4-BE49-F238E27FC236}">
                <a16:creationId xmlns:a16="http://schemas.microsoft.com/office/drawing/2014/main" id="{192ABD13-7CD6-AE43-C6DD-D244170D416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90504" y="5063172"/>
            <a:ext cx="627962" cy="627962"/>
          </a:xfrm>
          <a:prstGeom prst="rect">
            <a:avLst/>
          </a:prstGeom>
        </p:spPr>
      </p:pic>
      <p:pic>
        <p:nvPicPr>
          <p:cNvPr id="33" name="Gráfico 32" descr="Documento com preenchimento sólido">
            <a:extLst>
              <a:ext uri="{FF2B5EF4-FFF2-40B4-BE49-F238E27FC236}">
                <a16:creationId xmlns:a16="http://schemas.microsoft.com/office/drawing/2014/main" id="{C1EFEFCE-68BD-4655-8BCA-ABE7E051792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29492" y="4890569"/>
            <a:ext cx="627962" cy="627962"/>
          </a:xfrm>
          <a:prstGeom prst="rect">
            <a:avLst/>
          </a:prstGeom>
        </p:spPr>
      </p:pic>
      <p:pic>
        <p:nvPicPr>
          <p:cNvPr id="34" name="Gráfico 33" descr="Documento com preenchimento sólido">
            <a:extLst>
              <a:ext uri="{FF2B5EF4-FFF2-40B4-BE49-F238E27FC236}">
                <a16:creationId xmlns:a16="http://schemas.microsoft.com/office/drawing/2014/main" id="{E40C4285-4E5F-581D-7A7D-35791C6134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13008" y="4516393"/>
            <a:ext cx="627962" cy="627962"/>
          </a:xfrm>
          <a:prstGeom prst="rect">
            <a:avLst/>
          </a:prstGeom>
        </p:spPr>
      </p:pic>
      <p:pic>
        <p:nvPicPr>
          <p:cNvPr id="35" name="Gráfico 34" descr="Documento com preenchimento sólido">
            <a:extLst>
              <a:ext uri="{FF2B5EF4-FFF2-40B4-BE49-F238E27FC236}">
                <a16:creationId xmlns:a16="http://schemas.microsoft.com/office/drawing/2014/main" id="{C9C3CC72-159E-DFF3-14D5-5CF9A0A0FF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0245" y="3795319"/>
            <a:ext cx="627962" cy="627962"/>
          </a:xfrm>
          <a:prstGeom prst="rect">
            <a:avLst/>
          </a:prstGeom>
        </p:spPr>
      </p:pic>
      <p:pic>
        <p:nvPicPr>
          <p:cNvPr id="36" name="Gráfico 35" descr="Documento com preenchimento sólido">
            <a:extLst>
              <a:ext uri="{FF2B5EF4-FFF2-40B4-BE49-F238E27FC236}">
                <a16:creationId xmlns:a16="http://schemas.microsoft.com/office/drawing/2014/main" id="{C758D094-0585-4DDF-E630-3EDECB4DB4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2048" y="3161393"/>
            <a:ext cx="627962" cy="627962"/>
          </a:xfrm>
          <a:prstGeom prst="rect">
            <a:avLst/>
          </a:prstGeom>
        </p:spPr>
      </p:pic>
      <p:pic>
        <p:nvPicPr>
          <p:cNvPr id="37" name="Gráfico 36" descr="Documento com preenchimento sólido">
            <a:extLst>
              <a:ext uri="{FF2B5EF4-FFF2-40B4-BE49-F238E27FC236}">
                <a16:creationId xmlns:a16="http://schemas.microsoft.com/office/drawing/2014/main" id="{474FA4E8-E8C2-128B-EE6C-E6362F45AA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41249" y="4056507"/>
            <a:ext cx="627962" cy="627962"/>
          </a:xfrm>
          <a:prstGeom prst="rect">
            <a:avLst/>
          </a:prstGeom>
        </p:spPr>
      </p:pic>
      <p:pic>
        <p:nvPicPr>
          <p:cNvPr id="38" name="Gráfico 37" descr="Documento com preenchimento sólido">
            <a:extLst>
              <a:ext uri="{FF2B5EF4-FFF2-40B4-BE49-F238E27FC236}">
                <a16:creationId xmlns:a16="http://schemas.microsoft.com/office/drawing/2014/main" id="{9D28DA3A-7109-4A0A-F924-8F19858442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92533" y="2474719"/>
            <a:ext cx="627962" cy="627962"/>
          </a:xfrm>
          <a:prstGeom prst="rect">
            <a:avLst/>
          </a:prstGeom>
        </p:spPr>
      </p:pic>
      <p:pic>
        <p:nvPicPr>
          <p:cNvPr id="39" name="Gráfico 38" descr="Documento com preenchimento sólido">
            <a:extLst>
              <a:ext uri="{FF2B5EF4-FFF2-40B4-BE49-F238E27FC236}">
                <a16:creationId xmlns:a16="http://schemas.microsoft.com/office/drawing/2014/main" id="{665FFF64-9E0E-FD72-53CC-E3E033EAFFE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72340" y="2091882"/>
            <a:ext cx="627962" cy="627962"/>
          </a:xfrm>
          <a:prstGeom prst="rect">
            <a:avLst/>
          </a:prstGeom>
        </p:spPr>
      </p:pic>
      <p:pic>
        <p:nvPicPr>
          <p:cNvPr id="40" name="Gráfico 39" descr="Documento com preenchimento sólido">
            <a:extLst>
              <a:ext uri="{FF2B5EF4-FFF2-40B4-BE49-F238E27FC236}">
                <a16:creationId xmlns:a16="http://schemas.microsoft.com/office/drawing/2014/main" id="{B2BCAF17-88C4-0D19-156C-EB7553832C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82120" y="5376236"/>
            <a:ext cx="627962" cy="627962"/>
          </a:xfrm>
          <a:prstGeom prst="rect">
            <a:avLst/>
          </a:prstGeom>
        </p:spPr>
      </p:pic>
      <p:pic>
        <p:nvPicPr>
          <p:cNvPr id="41" name="Gráfico 40" descr="Documento com preenchimento sólido">
            <a:extLst>
              <a:ext uri="{FF2B5EF4-FFF2-40B4-BE49-F238E27FC236}">
                <a16:creationId xmlns:a16="http://schemas.microsoft.com/office/drawing/2014/main" id="{BF6EF0B1-7E77-9D2D-CD6B-80BA096122D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37874" y="4807030"/>
            <a:ext cx="627962" cy="627962"/>
          </a:xfrm>
          <a:prstGeom prst="rect">
            <a:avLst/>
          </a:prstGeom>
        </p:spPr>
      </p:pic>
      <p:pic>
        <p:nvPicPr>
          <p:cNvPr id="42" name="Gráfico 41" descr="Documento com preenchimento sólido">
            <a:extLst>
              <a:ext uri="{FF2B5EF4-FFF2-40B4-BE49-F238E27FC236}">
                <a16:creationId xmlns:a16="http://schemas.microsoft.com/office/drawing/2014/main" id="{4F37E2D4-196A-CC56-C48E-13735960FA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83470" y="5180698"/>
            <a:ext cx="627962" cy="627962"/>
          </a:xfrm>
          <a:prstGeom prst="rect">
            <a:avLst/>
          </a:prstGeom>
        </p:spPr>
      </p:pic>
      <p:pic>
        <p:nvPicPr>
          <p:cNvPr id="43" name="Gráfico 42" descr="Documento com preenchimento sólido">
            <a:extLst>
              <a:ext uri="{FF2B5EF4-FFF2-40B4-BE49-F238E27FC236}">
                <a16:creationId xmlns:a16="http://schemas.microsoft.com/office/drawing/2014/main" id="{80A2A3C4-98E3-B449-17F4-7A989D677E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50835" y="5531022"/>
            <a:ext cx="627962" cy="627962"/>
          </a:xfrm>
          <a:prstGeom prst="rect">
            <a:avLst/>
          </a:prstGeom>
        </p:spPr>
      </p:pic>
      <p:pic>
        <p:nvPicPr>
          <p:cNvPr id="44" name="Gráfico 43" descr="Documento com preenchimento sólido">
            <a:extLst>
              <a:ext uri="{FF2B5EF4-FFF2-40B4-BE49-F238E27FC236}">
                <a16:creationId xmlns:a16="http://schemas.microsoft.com/office/drawing/2014/main" id="{C97D0EF9-4571-F439-0D37-63635E74B05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1410" y="4565995"/>
            <a:ext cx="627962" cy="627962"/>
          </a:xfrm>
          <a:prstGeom prst="rect">
            <a:avLst/>
          </a:prstGeom>
        </p:spPr>
      </p:pic>
      <p:pic>
        <p:nvPicPr>
          <p:cNvPr id="45" name="Gráfico 44" descr="Documento com preenchimento sólido">
            <a:extLst>
              <a:ext uri="{FF2B5EF4-FFF2-40B4-BE49-F238E27FC236}">
                <a16:creationId xmlns:a16="http://schemas.microsoft.com/office/drawing/2014/main" id="{74B090CE-7A59-3769-A778-7353440E79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31561" y="3938033"/>
            <a:ext cx="627962" cy="627962"/>
          </a:xfrm>
          <a:prstGeom prst="rect">
            <a:avLst/>
          </a:prstGeom>
        </p:spPr>
      </p:pic>
      <p:pic>
        <p:nvPicPr>
          <p:cNvPr id="46" name="Gráfico 45" descr="Documento com preenchimento sólido">
            <a:extLst>
              <a:ext uri="{FF2B5EF4-FFF2-40B4-BE49-F238E27FC236}">
                <a16:creationId xmlns:a16="http://schemas.microsoft.com/office/drawing/2014/main" id="{5AE63F5E-F965-5D81-A8DB-23864EDB07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8770" y="3291900"/>
            <a:ext cx="627962" cy="627962"/>
          </a:xfrm>
          <a:prstGeom prst="rect">
            <a:avLst/>
          </a:prstGeom>
        </p:spPr>
      </p:pic>
      <p:sp>
        <p:nvSpPr>
          <p:cNvPr id="49" name="CaixaDeTexto 48">
            <a:extLst>
              <a:ext uri="{FF2B5EF4-FFF2-40B4-BE49-F238E27FC236}">
                <a16:creationId xmlns:a16="http://schemas.microsoft.com/office/drawing/2014/main" id="{6BE4B3F0-8F13-E779-76C8-FA50EA7C25CE}"/>
              </a:ext>
            </a:extLst>
          </p:cNvPr>
          <p:cNvSpPr txBox="1"/>
          <p:nvPr/>
        </p:nvSpPr>
        <p:spPr>
          <a:xfrm>
            <a:off x="1758628" y="1856915"/>
            <a:ext cx="731876" cy="307777"/>
          </a:xfrm>
          <a:prstGeom prst="rect">
            <a:avLst/>
          </a:prstGeom>
          <a:noFill/>
        </p:spPr>
        <p:txBody>
          <a:bodyPr wrap="square" rtlCol="0">
            <a:spAutoFit/>
          </a:bodyPr>
          <a:lstStyle/>
          <a:p>
            <a:r>
              <a:rPr lang="pt-BR" sz="1400" dirty="0"/>
              <a:t>política</a:t>
            </a:r>
          </a:p>
        </p:txBody>
      </p:sp>
      <p:sp>
        <p:nvSpPr>
          <p:cNvPr id="50" name="CaixaDeTexto 49">
            <a:extLst>
              <a:ext uri="{FF2B5EF4-FFF2-40B4-BE49-F238E27FC236}">
                <a16:creationId xmlns:a16="http://schemas.microsoft.com/office/drawing/2014/main" id="{298FFD98-87ED-8422-554A-B9CC1DEF9EFA}"/>
              </a:ext>
            </a:extLst>
          </p:cNvPr>
          <p:cNvSpPr txBox="1"/>
          <p:nvPr/>
        </p:nvSpPr>
        <p:spPr>
          <a:xfrm>
            <a:off x="4738165" y="5308763"/>
            <a:ext cx="945848" cy="307777"/>
          </a:xfrm>
          <a:prstGeom prst="rect">
            <a:avLst/>
          </a:prstGeom>
          <a:noFill/>
        </p:spPr>
        <p:txBody>
          <a:bodyPr wrap="square" rtlCol="0">
            <a:spAutoFit/>
          </a:bodyPr>
          <a:lstStyle/>
          <a:p>
            <a:r>
              <a:rPr lang="pt-BR" sz="1400" dirty="0"/>
              <a:t>economia</a:t>
            </a:r>
          </a:p>
        </p:txBody>
      </p:sp>
      <p:sp>
        <p:nvSpPr>
          <p:cNvPr id="51" name="CaixaDeTexto 50">
            <a:extLst>
              <a:ext uri="{FF2B5EF4-FFF2-40B4-BE49-F238E27FC236}">
                <a16:creationId xmlns:a16="http://schemas.microsoft.com/office/drawing/2014/main" id="{38BDEEAE-D4C3-2C97-22C7-EBC5E55D1BFA}"/>
              </a:ext>
            </a:extLst>
          </p:cNvPr>
          <p:cNvSpPr txBox="1"/>
          <p:nvPr/>
        </p:nvSpPr>
        <p:spPr>
          <a:xfrm>
            <a:off x="37610" y="5093457"/>
            <a:ext cx="1591971" cy="307777"/>
          </a:xfrm>
          <a:prstGeom prst="rect">
            <a:avLst/>
          </a:prstGeom>
          <a:noFill/>
        </p:spPr>
        <p:txBody>
          <a:bodyPr wrap="square" rtlCol="0">
            <a:spAutoFit/>
          </a:bodyPr>
          <a:lstStyle/>
          <a:p>
            <a:r>
              <a:rPr lang="pt-BR" sz="1400" dirty="0"/>
              <a:t>Entretenimento</a:t>
            </a:r>
          </a:p>
        </p:txBody>
      </p:sp>
      <p:sp>
        <p:nvSpPr>
          <p:cNvPr id="52" name="CaixaDeTexto 51">
            <a:extLst>
              <a:ext uri="{FF2B5EF4-FFF2-40B4-BE49-F238E27FC236}">
                <a16:creationId xmlns:a16="http://schemas.microsoft.com/office/drawing/2014/main" id="{F237AB80-E9BA-9956-7B4F-7885A1756732}"/>
              </a:ext>
            </a:extLst>
          </p:cNvPr>
          <p:cNvSpPr txBox="1"/>
          <p:nvPr/>
        </p:nvSpPr>
        <p:spPr>
          <a:xfrm>
            <a:off x="2712852" y="4262036"/>
            <a:ext cx="945848" cy="307777"/>
          </a:xfrm>
          <a:prstGeom prst="rect">
            <a:avLst/>
          </a:prstGeom>
          <a:noFill/>
        </p:spPr>
        <p:txBody>
          <a:bodyPr wrap="square" rtlCol="0">
            <a:spAutoFit/>
          </a:bodyPr>
          <a:lstStyle/>
          <a:p>
            <a:r>
              <a:rPr lang="pt-BR" sz="1400" dirty="0"/>
              <a:t>esportes</a:t>
            </a:r>
          </a:p>
        </p:txBody>
      </p:sp>
      <p:pic>
        <p:nvPicPr>
          <p:cNvPr id="53" name="Gráfico 52" descr="Documento com preenchimento sólido">
            <a:extLst>
              <a:ext uri="{FF2B5EF4-FFF2-40B4-BE49-F238E27FC236}">
                <a16:creationId xmlns:a16="http://schemas.microsoft.com/office/drawing/2014/main" id="{179F4118-CB7E-2223-0C46-91992AF4AB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78038" y="5671838"/>
            <a:ext cx="627962" cy="627962"/>
          </a:xfrm>
          <a:prstGeom prst="rect">
            <a:avLst/>
          </a:prstGeom>
        </p:spPr>
      </p:pic>
      <p:pic>
        <p:nvPicPr>
          <p:cNvPr id="54" name="Gráfico 53" descr="Documento com preenchimento sólido">
            <a:extLst>
              <a:ext uri="{FF2B5EF4-FFF2-40B4-BE49-F238E27FC236}">
                <a16:creationId xmlns:a16="http://schemas.microsoft.com/office/drawing/2014/main" id="{878C5A56-93D2-C6F1-0E1B-AAD2E62789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42317" y="5741000"/>
            <a:ext cx="627962" cy="627962"/>
          </a:xfrm>
          <a:prstGeom prst="rect">
            <a:avLst/>
          </a:prstGeom>
        </p:spPr>
      </p:pic>
      <p:pic>
        <p:nvPicPr>
          <p:cNvPr id="55" name="Gráfico 54" descr="Documento com preenchimento sólido">
            <a:extLst>
              <a:ext uri="{FF2B5EF4-FFF2-40B4-BE49-F238E27FC236}">
                <a16:creationId xmlns:a16="http://schemas.microsoft.com/office/drawing/2014/main" id="{A5C437A5-E674-CE98-9E76-E9EDB2EDF7C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30906" y="5845003"/>
            <a:ext cx="627962" cy="627962"/>
          </a:xfrm>
          <a:prstGeom prst="rect">
            <a:avLst/>
          </a:prstGeom>
        </p:spPr>
      </p:pic>
    </p:spTree>
    <p:extLst>
      <p:ext uri="{BB962C8B-B14F-4D97-AF65-F5344CB8AC3E}">
        <p14:creationId xmlns:p14="http://schemas.microsoft.com/office/powerpoint/2010/main" val="3458181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semi-supervisionado</a:t>
            </a:r>
          </a:p>
        </p:txBody>
      </p:sp>
      <p:sp>
        <p:nvSpPr>
          <p:cNvPr id="3" name="Content Placeholder 2"/>
          <p:cNvSpPr>
            <a:spLocks noGrp="1"/>
          </p:cNvSpPr>
          <p:nvPr>
            <p:ph idx="1"/>
          </p:nvPr>
        </p:nvSpPr>
        <p:spPr>
          <a:xfrm>
            <a:off x="925417" y="1825623"/>
            <a:ext cx="11182120" cy="2856546"/>
          </a:xfrm>
        </p:spPr>
        <p:txBody>
          <a:bodyPr>
            <a:normAutofit/>
          </a:bodyPr>
          <a:lstStyle/>
          <a:p>
            <a:r>
              <a:rPr lang="pt-BR" dirty="0"/>
              <a:t>Algoritmos de aprendizagem semi-supervisionada são o resultado da </a:t>
            </a:r>
            <a:r>
              <a:rPr lang="pt-BR" b="1" i="1" dirty="0">
                <a:solidFill>
                  <a:srgbClr val="00B050"/>
                </a:solidFill>
              </a:rPr>
              <a:t>combinação de algoritmos supervisionados e não-supervisionados</a:t>
            </a:r>
            <a:r>
              <a:rPr lang="pt-BR" dirty="0"/>
              <a:t>.</a:t>
            </a:r>
          </a:p>
          <a:p>
            <a:r>
              <a:rPr lang="pt-BR" dirty="0"/>
              <a:t>Uma maneira de realizar aprendizado semi-supervisionado é combinar algoritmos de </a:t>
            </a:r>
            <a:r>
              <a:rPr lang="pt-BR" b="1" i="1" dirty="0"/>
              <a:t>clusterização </a:t>
            </a:r>
            <a:r>
              <a:rPr lang="pt-BR" dirty="0"/>
              <a:t>e </a:t>
            </a:r>
            <a:r>
              <a:rPr lang="pt-BR" b="1" i="1" dirty="0"/>
              <a:t>classificação</a:t>
            </a:r>
            <a:r>
              <a:rPr lang="pt-BR" dirty="0"/>
              <a:t>.</a:t>
            </a:r>
          </a:p>
          <a:p>
            <a:pPr lvl="1">
              <a:buFont typeface="Wingdings" panose="05000000000000000000" pitchFamily="2" charset="2"/>
              <a:buChar char="§"/>
            </a:pPr>
            <a:r>
              <a:rPr lang="pt-BR" dirty="0"/>
              <a:t>Por exemplo, como </a:t>
            </a:r>
            <a:r>
              <a:rPr lang="pt-BR" b="1" i="1" dirty="0"/>
              <a:t>classificaríamos</a:t>
            </a:r>
            <a:r>
              <a:rPr lang="pt-BR" dirty="0"/>
              <a:t> nas quatro classes abaixo uma</a:t>
            </a:r>
            <a:r>
              <a:rPr lang="pt-BR" baseline="0" dirty="0"/>
              <a:t> quantidade massiva </a:t>
            </a:r>
            <a:r>
              <a:rPr lang="pt-BR" dirty="0"/>
              <a:t>de textos </a:t>
            </a:r>
            <a:r>
              <a:rPr lang="pt-BR" b="1" i="1" dirty="0"/>
              <a:t>não-rotulados</a:t>
            </a:r>
            <a:r>
              <a:rPr lang="pt-BR" dirty="0"/>
              <a:t> da internet? </a:t>
            </a:r>
            <a:endParaRPr lang="pt-BR" b="1" i="1"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6394"/>
          <a:stretch/>
        </p:blipFill>
        <p:spPr>
          <a:xfrm>
            <a:off x="1283498" y="4322867"/>
            <a:ext cx="10147421" cy="2451252"/>
          </a:xfrm>
          <a:prstGeom prst="rect">
            <a:avLst/>
          </a:prstGeom>
        </p:spPr>
      </p:pic>
      <p:sp>
        <p:nvSpPr>
          <p:cNvPr id="5" name="CaixaDeTexto 4">
            <a:extLst>
              <a:ext uri="{FF2B5EF4-FFF2-40B4-BE49-F238E27FC236}">
                <a16:creationId xmlns:a16="http://schemas.microsoft.com/office/drawing/2014/main" id="{3942DEA2-629D-F0F8-31FA-F65FBB58FC5F}"/>
              </a:ext>
            </a:extLst>
          </p:cNvPr>
          <p:cNvSpPr txBox="1"/>
          <p:nvPr/>
        </p:nvSpPr>
        <p:spPr>
          <a:xfrm>
            <a:off x="3756752" y="4682169"/>
            <a:ext cx="1949985" cy="338554"/>
          </a:xfrm>
          <a:prstGeom prst="rect">
            <a:avLst/>
          </a:prstGeom>
          <a:noFill/>
        </p:spPr>
        <p:txBody>
          <a:bodyPr wrap="square" rtlCol="0">
            <a:spAutoFit/>
          </a:bodyPr>
          <a:lstStyle/>
          <a:p>
            <a:pPr algn="ctr"/>
            <a:r>
              <a:rPr lang="pt-BR" sz="1600" dirty="0"/>
              <a:t>Não-supervisionado</a:t>
            </a:r>
          </a:p>
        </p:txBody>
      </p:sp>
      <p:sp>
        <p:nvSpPr>
          <p:cNvPr id="6" name="CaixaDeTexto 5">
            <a:extLst>
              <a:ext uri="{FF2B5EF4-FFF2-40B4-BE49-F238E27FC236}">
                <a16:creationId xmlns:a16="http://schemas.microsoft.com/office/drawing/2014/main" id="{0919961C-9DE7-30BC-1185-0CE15506BACE}"/>
              </a:ext>
            </a:extLst>
          </p:cNvPr>
          <p:cNvSpPr txBox="1"/>
          <p:nvPr/>
        </p:nvSpPr>
        <p:spPr>
          <a:xfrm>
            <a:off x="7302349" y="4682169"/>
            <a:ext cx="2148289" cy="338554"/>
          </a:xfrm>
          <a:prstGeom prst="rect">
            <a:avLst/>
          </a:prstGeom>
          <a:noFill/>
        </p:spPr>
        <p:txBody>
          <a:bodyPr wrap="square" rtlCol="0">
            <a:spAutoFit/>
          </a:bodyPr>
          <a:lstStyle/>
          <a:p>
            <a:pPr algn="ctr"/>
            <a:r>
              <a:rPr lang="pt-BR" sz="1600" dirty="0"/>
              <a:t>Supervisionado</a:t>
            </a:r>
          </a:p>
        </p:txBody>
      </p:sp>
    </p:spTree>
    <p:extLst>
      <p:ext uri="{BB962C8B-B14F-4D97-AF65-F5344CB8AC3E}">
        <p14:creationId xmlns:p14="http://schemas.microsoft.com/office/powerpoint/2010/main" val="3195909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p:sp>
        <p:nvSpPr>
          <p:cNvPr id="3" name="Espaço Reservado para Conteúdo 2">
            <a:extLst>
              <a:ext uri="{FF2B5EF4-FFF2-40B4-BE49-F238E27FC236}">
                <a16:creationId xmlns:a16="http://schemas.microsoft.com/office/drawing/2014/main" id="{071E0B55-13FE-4ADE-80F7-AFEDEF27C875}"/>
              </a:ext>
            </a:extLst>
          </p:cNvPr>
          <p:cNvSpPr>
            <a:spLocks noGrp="1"/>
          </p:cNvSpPr>
          <p:nvPr>
            <p:ph idx="1"/>
          </p:nvPr>
        </p:nvSpPr>
        <p:spPr>
          <a:xfrm>
            <a:off x="5442333" y="1856934"/>
            <a:ext cx="6588086" cy="5001065"/>
          </a:xfrm>
        </p:spPr>
        <p:txBody>
          <a:bodyPr>
            <a:normAutofit lnSpcReduction="10000"/>
          </a:bodyPr>
          <a:lstStyle/>
          <a:p>
            <a:r>
              <a:rPr lang="pt-BR" dirty="0"/>
              <a:t>Abordagem de aprendizado totalmente diferente das anteriores, pois </a:t>
            </a:r>
            <a:r>
              <a:rPr lang="pt-BR" b="1" i="1" dirty="0">
                <a:solidFill>
                  <a:srgbClr val="00B050"/>
                </a:solidFill>
              </a:rPr>
              <a:t>não temos exemplos de treinamento</a:t>
            </a:r>
            <a:r>
              <a:rPr lang="pt-BR" dirty="0"/>
              <a:t>, sejam eles rotulados ou não.</a:t>
            </a:r>
          </a:p>
          <a:p>
            <a:pPr marL="171450" indent="-171450"/>
            <a:r>
              <a:rPr lang="pt-BR" dirty="0"/>
              <a:t>O algoritmo de aprendizado por reforço, chamado de </a:t>
            </a:r>
            <a:r>
              <a:rPr lang="pt-BR" b="1" i="1" dirty="0">
                <a:solidFill>
                  <a:srgbClr val="00B050"/>
                </a:solidFill>
              </a:rPr>
              <a:t>agente</a:t>
            </a:r>
            <a:r>
              <a:rPr lang="pt-BR" dirty="0"/>
              <a:t> nesse contexto, aprende como se comportar em um </a:t>
            </a:r>
            <a:r>
              <a:rPr lang="pt-BR" b="1" i="1" dirty="0">
                <a:solidFill>
                  <a:srgbClr val="00B050"/>
                </a:solidFill>
              </a:rPr>
              <a:t>ambiente</a:t>
            </a:r>
            <a:r>
              <a:rPr lang="pt-BR" dirty="0"/>
              <a:t> através de interações do tipo </a:t>
            </a:r>
            <a:r>
              <a:rPr lang="pt-BR" b="1" i="1" dirty="0">
                <a:solidFill>
                  <a:srgbClr val="00B050"/>
                </a:solidFill>
              </a:rPr>
              <a:t>tentativa e erro</a:t>
            </a:r>
            <a:r>
              <a:rPr lang="pt-BR" dirty="0"/>
              <a:t>.</a:t>
            </a:r>
          </a:p>
          <a:p>
            <a:r>
              <a:rPr lang="pt-BR" dirty="0"/>
              <a:t>O </a:t>
            </a:r>
            <a:r>
              <a:rPr lang="pt-BR" b="1" i="1" dirty="0"/>
              <a:t>agente</a:t>
            </a:r>
            <a:r>
              <a:rPr lang="pt-BR" dirty="0"/>
              <a:t> observa o </a:t>
            </a:r>
            <a:r>
              <a:rPr lang="pt-BR" b="1" i="1" dirty="0"/>
              <a:t>estado</a:t>
            </a:r>
            <a:r>
              <a:rPr lang="pt-BR" dirty="0"/>
              <a:t> do </a:t>
            </a:r>
            <a:r>
              <a:rPr lang="pt-BR" b="1" i="1" dirty="0"/>
              <a:t>ambiente</a:t>
            </a:r>
            <a:r>
              <a:rPr lang="pt-BR" dirty="0"/>
              <a:t>, seleciona e executa uma </a:t>
            </a:r>
            <a:r>
              <a:rPr lang="pt-BR" b="1" i="1" dirty="0"/>
              <a:t>ação </a:t>
            </a:r>
            <a:r>
              <a:rPr lang="pt-BR" dirty="0"/>
              <a:t>e recebe uma </a:t>
            </a:r>
            <a:r>
              <a:rPr lang="pt-BR" b="1" i="1" dirty="0"/>
              <a:t>recompensa </a:t>
            </a:r>
            <a:r>
              <a:rPr lang="pt-BR" dirty="0"/>
              <a:t>(ou </a:t>
            </a:r>
            <a:r>
              <a:rPr lang="pt-BR" b="1" i="1" dirty="0"/>
              <a:t>reforço +/-</a:t>
            </a:r>
            <a:r>
              <a:rPr lang="pt-BR" dirty="0"/>
              <a:t>) em consequência da </a:t>
            </a:r>
            <a:r>
              <a:rPr lang="pt-BR" b="1" i="1" dirty="0"/>
              <a:t>ação</a:t>
            </a:r>
            <a:r>
              <a:rPr lang="pt-BR" dirty="0"/>
              <a:t> tomada.</a:t>
            </a:r>
          </a:p>
        </p:txBody>
      </p:sp>
      <p:pic>
        <p:nvPicPr>
          <p:cNvPr id="4098" name="Picture 2" descr="Reinforcement Learning Coach — Reinforcement Learning Coach 0.12.0  documentation">
            <a:extLst>
              <a:ext uri="{FF2B5EF4-FFF2-40B4-BE49-F238E27FC236}">
                <a16:creationId xmlns:a16="http://schemas.microsoft.com/office/drawing/2014/main" id="{4F81617B-E2D8-3D99-7A15-737CF6E23C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262" t="7550" r="6051" b="8755"/>
          <a:stretch/>
        </p:blipFill>
        <p:spPr bwMode="auto">
          <a:xfrm>
            <a:off x="273663" y="2115239"/>
            <a:ext cx="4855153"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07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p:sp>
        <p:nvSpPr>
          <p:cNvPr id="3" name="Espaço Reservado para Conteúdo 2">
            <a:extLst>
              <a:ext uri="{FF2B5EF4-FFF2-40B4-BE49-F238E27FC236}">
                <a16:creationId xmlns:a16="http://schemas.microsoft.com/office/drawing/2014/main" id="{071E0B55-13FE-4ADE-80F7-AFEDEF27C875}"/>
              </a:ext>
            </a:extLst>
          </p:cNvPr>
          <p:cNvSpPr>
            <a:spLocks noGrp="1"/>
          </p:cNvSpPr>
          <p:nvPr>
            <p:ph idx="1"/>
          </p:nvPr>
        </p:nvSpPr>
        <p:spPr>
          <a:xfrm>
            <a:off x="4864100" y="1856934"/>
            <a:ext cx="7133269" cy="5001065"/>
          </a:xfrm>
        </p:spPr>
        <p:txBody>
          <a:bodyPr>
            <a:normAutofit/>
          </a:bodyPr>
          <a:lstStyle/>
          <a:p>
            <a:r>
              <a:rPr lang="pt-BR" dirty="0"/>
              <a:t>Seguindo estes passos, o agente aprende por si só qual a melhor </a:t>
            </a:r>
            <a:r>
              <a:rPr lang="pt-BR" b="1" i="1" dirty="0"/>
              <a:t>estratégia</a:t>
            </a:r>
            <a:r>
              <a:rPr lang="pt-BR" dirty="0"/>
              <a:t>, chamada de </a:t>
            </a:r>
            <a:r>
              <a:rPr lang="pt-BR" b="1" i="1" dirty="0"/>
              <a:t>política</a:t>
            </a:r>
            <a:r>
              <a:rPr lang="pt-BR" dirty="0"/>
              <a:t>, para obter a </a:t>
            </a:r>
            <a:r>
              <a:rPr lang="pt-BR" b="1" i="1" dirty="0">
                <a:solidFill>
                  <a:srgbClr val="00B050"/>
                </a:solidFill>
              </a:rPr>
              <a:t>maior recompensa possível ao longo do tempo</a:t>
            </a:r>
            <a:r>
              <a:rPr lang="pt-BR" dirty="0"/>
              <a:t>.</a:t>
            </a:r>
          </a:p>
          <a:p>
            <a:r>
              <a:rPr lang="pt-BR" dirty="0"/>
              <a:t>Uma </a:t>
            </a:r>
            <a:r>
              <a:rPr lang="pt-BR" b="1" i="1" dirty="0"/>
              <a:t>política</a:t>
            </a:r>
            <a:r>
              <a:rPr lang="pt-BR" dirty="0"/>
              <a:t> define qual </a:t>
            </a:r>
            <a:r>
              <a:rPr lang="pt-BR" b="1" i="1" dirty="0"/>
              <a:t>ação</a:t>
            </a:r>
            <a:r>
              <a:rPr lang="pt-BR" dirty="0"/>
              <a:t> o </a:t>
            </a:r>
            <a:r>
              <a:rPr lang="pt-BR" b="1" i="1" dirty="0"/>
              <a:t>agente</a:t>
            </a:r>
            <a:r>
              <a:rPr lang="pt-BR" dirty="0"/>
              <a:t> deve escolher quando o </a:t>
            </a:r>
            <a:r>
              <a:rPr lang="pt-BR" b="1" i="1" dirty="0"/>
              <a:t>ambiente</a:t>
            </a:r>
            <a:r>
              <a:rPr lang="pt-BR" dirty="0"/>
              <a:t> estiver em um determinado </a:t>
            </a:r>
            <a:r>
              <a:rPr lang="pt-BR" b="1" i="1" dirty="0"/>
              <a:t>estado</a:t>
            </a:r>
            <a:r>
              <a:rPr lang="pt-BR" dirty="0"/>
              <a:t>.</a:t>
            </a:r>
          </a:p>
          <a:p>
            <a:r>
              <a:rPr lang="pt-BR" dirty="0"/>
              <a:t>Portanto, a </a:t>
            </a:r>
            <a:r>
              <a:rPr lang="pt-BR" b="1" i="1" dirty="0">
                <a:solidFill>
                  <a:srgbClr val="00B050"/>
                </a:solidFill>
              </a:rPr>
              <a:t>política</a:t>
            </a:r>
            <a:r>
              <a:rPr lang="pt-BR" dirty="0"/>
              <a:t> é uma</a:t>
            </a:r>
            <a:r>
              <a:rPr lang="pt-BR" b="1" i="1" dirty="0">
                <a:solidFill>
                  <a:srgbClr val="00B050"/>
                </a:solidFill>
              </a:rPr>
              <a:t> função que mapeia os estados do ambiente em ações </a:t>
            </a:r>
            <a:r>
              <a:rPr lang="pt-BR" dirty="0"/>
              <a:t>que o </a:t>
            </a:r>
            <a:r>
              <a:rPr lang="pt-BR" b="1" i="1" dirty="0"/>
              <a:t>agente</a:t>
            </a:r>
            <a:r>
              <a:rPr lang="pt-BR" dirty="0"/>
              <a:t> deve tomar para </a:t>
            </a:r>
            <a:r>
              <a:rPr lang="pt-BR" b="1" i="1" dirty="0">
                <a:solidFill>
                  <a:srgbClr val="00B050"/>
                </a:solidFill>
              </a:rPr>
              <a:t>maximizar as recompensas</a:t>
            </a:r>
            <a:r>
              <a:rPr lang="pt-BR" dirty="0"/>
              <a:t>.</a:t>
            </a:r>
          </a:p>
        </p:txBody>
      </p:sp>
      <p:pic>
        <p:nvPicPr>
          <p:cNvPr id="17" name="Imagem 16">
            <a:extLst>
              <a:ext uri="{FF2B5EF4-FFF2-40B4-BE49-F238E27FC236}">
                <a16:creationId xmlns:a16="http://schemas.microsoft.com/office/drawing/2014/main" id="{FC189173-E522-9843-BFEA-0C9890BD78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8000" y="1177900"/>
            <a:ext cx="1865294" cy="5814060"/>
          </a:xfrm>
          <a:prstGeom prst="rect">
            <a:avLst/>
          </a:prstGeom>
        </p:spPr>
      </p:pic>
    </p:spTree>
    <p:extLst>
      <p:ext uri="{BB962C8B-B14F-4D97-AF65-F5344CB8AC3E}">
        <p14:creationId xmlns:p14="http://schemas.microsoft.com/office/powerpoint/2010/main" val="4053499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Cronograma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54053740"/>
              </p:ext>
            </p:extLst>
          </p:nvPr>
        </p:nvGraphicFramePr>
        <p:xfrm>
          <a:off x="838200" y="2301073"/>
          <a:ext cx="10515600" cy="4354163"/>
        </p:xfrm>
        <a:graphic>
          <a:graphicData uri="http://schemas.openxmlformats.org/drawingml/2006/table">
            <a:tbl>
              <a:tblPr/>
              <a:tblGrid>
                <a:gridCol w="587885">
                  <a:extLst>
                    <a:ext uri="{9D8B030D-6E8A-4147-A177-3AD203B41FA5}">
                      <a16:colId xmlns:a16="http://schemas.microsoft.com/office/drawing/2014/main" val="20000"/>
                    </a:ext>
                  </a:extLst>
                </a:gridCol>
                <a:gridCol w="1491286">
                  <a:extLst>
                    <a:ext uri="{9D8B030D-6E8A-4147-A177-3AD203B41FA5}">
                      <a16:colId xmlns:a16="http://schemas.microsoft.com/office/drawing/2014/main" val="20001"/>
                    </a:ext>
                  </a:extLst>
                </a:gridCol>
                <a:gridCol w="1490856">
                  <a:extLst>
                    <a:ext uri="{9D8B030D-6E8A-4147-A177-3AD203B41FA5}">
                      <a16:colId xmlns:a16="http://schemas.microsoft.com/office/drawing/2014/main" val="20002"/>
                    </a:ext>
                  </a:extLst>
                </a:gridCol>
                <a:gridCol w="1789373">
                  <a:extLst>
                    <a:ext uri="{9D8B030D-6E8A-4147-A177-3AD203B41FA5}">
                      <a16:colId xmlns:a16="http://schemas.microsoft.com/office/drawing/2014/main" val="20003"/>
                    </a:ext>
                  </a:extLst>
                </a:gridCol>
                <a:gridCol w="5156200">
                  <a:extLst>
                    <a:ext uri="{9D8B030D-6E8A-4147-A177-3AD203B41FA5}">
                      <a16:colId xmlns:a16="http://schemas.microsoft.com/office/drawing/2014/main" val="20004"/>
                    </a:ext>
                  </a:extLst>
                </a:gridCol>
              </a:tblGrid>
              <a:tr h="350865">
                <a:tc>
                  <a:txBody>
                    <a:bodyPr/>
                    <a:lstStyle/>
                    <a:p>
                      <a:pPr algn="ctr" rtl="0" fontAlgn="b"/>
                      <a:r>
                        <a:rPr lang="pt-BR" sz="2000" b="1" dirty="0">
                          <a:effectLst/>
                        </a:rPr>
                        <a:t>Aula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Data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Dia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Horário</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Atividade</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r h="421529">
                <a:tc>
                  <a:txBody>
                    <a:bodyPr/>
                    <a:lstStyle/>
                    <a:p>
                      <a:pPr algn="ctr" rtl="0" fontAlgn="b"/>
                      <a:r>
                        <a:rPr lang="pt-BR" sz="2000" dirty="0">
                          <a:effectLst/>
                        </a:rPr>
                        <a:t>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kern="1200" dirty="0">
                          <a:solidFill>
                            <a:schemeClr val="tx1"/>
                          </a:solidFill>
                          <a:latin typeface="+mn-lt"/>
                          <a:ea typeface="+mn-ea"/>
                          <a:cs typeface="+mn-cs"/>
                        </a:rPr>
                        <a:t>9/2/2024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10">
                  <a:txBody>
                    <a:bodyPr/>
                    <a:lstStyle/>
                    <a:p>
                      <a:pPr algn="ctr"/>
                      <a:r>
                        <a:rPr lang="pt-BR" sz="2000" dirty="0"/>
                        <a:t>Sexta-feira</a:t>
                      </a:r>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10">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19:30 às 21:10</a:t>
                      </a:r>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350865">
                <a:tc>
                  <a:txBody>
                    <a:bodyPr/>
                    <a:lstStyle/>
                    <a:p>
                      <a:pPr algn="ctr" rtl="0" fontAlgn="b"/>
                      <a:r>
                        <a:rPr lang="pt-BR" sz="2000" dirty="0">
                          <a:effectLst/>
                        </a:rPr>
                        <a:t>2</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2000" kern="1200" dirty="0">
                          <a:solidFill>
                            <a:schemeClr val="tx1"/>
                          </a:solidFill>
                          <a:latin typeface="+mn-lt"/>
                          <a:ea typeface="+mn-ea"/>
                          <a:cs typeface="+mn-cs"/>
                        </a:rPr>
                        <a:t>23/2/2024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421529">
                <a:tc>
                  <a:txBody>
                    <a:bodyPr/>
                    <a:lstStyle/>
                    <a:p>
                      <a:pPr algn="ctr" rtl="0" fontAlgn="b"/>
                      <a:r>
                        <a:rPr lang="pt-BR" sz="2000" dirty="0">
                          <a:effectLst/>
                        </a:rPr>
                        <a:t>3</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2000" kern="1200" dirty="0">
                          <a:solidFill>
                            <a:schemeClr val="tx1"/>
                          </a:solidFill>
                          <a:latin typeface="+mn-lt"/>
                          <a:ea typeface="+mn-ea"/>
                          <a:cs typeface="+mn-cs"/>
                        </a:rPr>
                        <a:t>8/3/2024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350865">
                <a:tc>
                  <a:txBody>
                    <a:bodyPr/>
                    <a:lstStyle/>
                    <a:p>
                      <a:pPr algn="ctr" rtl="0" fontAlgn="b"/>
                      <a:r>
                        <a:rPr lang="pt-BR" sz="2000" dirty="0">
                          <a:effectLst/>
                        </a:rPr>
                        <a:t>4</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2000" kern="1200" dirty="0">
                          <a:solidFill>
                            <a:schemeClr val="tx1"/>
                          </a:solidFill>
                          <a:latin typeface="+mn-lt"/>
                          <a:ea typeface="+mn-ea"/>
                          <a:cs typeface="+mn-cs"/>
                        </a:rPr>
                        <a:t>22/3/2024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4"/>
                  </a:ext>
                </a:extLst>
              </a:tr>
              <a:tr h="421529">
                <a:tc>
                  <a:txBody>
                    <a:bodyPr/>
                    <a:lstStyle/>
                    <a:p>
                      <a:pPr algn="ctr" rtl="0" fontAlgn="b"/>
                      <a:r>
                        <a:rPr lang="pt-BR" sz="2000" dirty="0">
                          <a:effectLst/>
                        </a:rPr>
                        <a:t>5</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2000" kern="1200" dirty="0">
                          <a:solidFill>
                            <a:schemeClr val="tx1"/>
                          </a:solidFill>
                          <a:latin typeface="+mn-lt"/>
                          <a:ea typeface="+mn-ea"/>
                          <a:cs typeface="+mn-cs"/>
                        </a:rPr>
                        <a:t>5/4/2024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5"/>
                  </a:ext>
                </a:extLst>
              </a:tr>
              <a:tr h="350865">
                <a:tc>
                  <a:txBody>
                    <a:bodyPr/>
                    <a:lstStyle/>
                    <a:p>
                      <a:pPr algn="ctr" rtl="0" fontAlgn="b"/>
                      <a:r>
                        <a:rPr lang="pt-BR" sz="2000" dirty="0">
                          <a:effectLst/>
                        </a:rPr>
                        <a:t>6</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2000" kern="1200" dirty="0">
                          <a:solidFill>
                            <a:schemeClr val="tx1"/>
                          </a:solidFill>
                          <a:latin typeface="+mn-lt"/>
                          <a:ea typeface="+mn-ea"/>
                          <a:cs typeface="+mn-cs"/>
                        </a:rPr>
                        <a:t>19/4/2024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6"/>
                  </a:ext>
                </a:extLst>
              </a:tr>
              <a:tr h="421529">
                <a:tc>
                  <a:txBody>
                    <a:bodyPr/>
                    <a:lstStyle/>
                    <a:p>
                      <a:pPr algn="ctr" rtl="0" fontAlgn="b"/>
                      <a:r>
                        <a:rPr lang="pt-BR" sz="2000" dirty="0">
                          <a:effectLst/>
                        </a:rPr>
                        <a:t>7</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2000" kern="1200" dirty="0">
                          <a:solidFill>
                            <a:schemeClr val="tx1"/>
                          </a:solidFill>
                          <a:latin typeface="+mn-lt"/>
                          <a:ea typeface="+mn-ea"/>
                          <a:cs typeface="+mn-cs"/>
                        </a:rPr>
                        <a:t>3/5/2024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7"/>
                  </a:ext>
                </a:extLst>
              </a:tr>
              <a:tr h="421529">
                <a:tc>
                  <a:txBody>
                    <a:bodyPr/>
                    <a:lstStyle/>
                    <a:p>
                      <a:pPr algn="ctr" rtl="0" fontAlgn="b"/>
                      <a:r>
                        <a:rPr lang="pt-BR" sz="2000" b="1" dirty="0">
                          <a:solidFill>
                            <a:srgbClr val="00B050"/>
                          </a:solidFill>
                          <a:effectLst/>
                        </a:rPr>
                        <a:t>8</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2000" b="1" kern="1200" dirty="0">
                          <a:solidFill>
                            <a:srgbClr val="00B050"/>
                          </a:solidFill>
                          <a:latin typeface="+mn-lt"/>
                          <a:ea typeface="+mn-ea"/>
                          <a:cs typeface="+mn-cs"/>
                        </a:rPr>
                        <a:t>17/5/2024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b="1" dirty="0">
                          <a:solidFill>
                            <a:srgbClr val="00B050"/>
                          </a:solidFill>
                        </a:rPr>
                        <a:t>Avaliação Presencial (</a:t>
                      </a:r>
                      <a:r>
                        <a:rPr lang="pt-BR" sz="2000" b="1">
                          <a:solidFill>
                            <a:srgbClr val="00B050"/>
                          </a:solidFill>
                        </a:rPr>
                        <a:t>Sala I-16)</a:t>
                      </a:r>
                      <a:endParaRPr lang="pt-BR" sz="2000" b="1" dirty="0">
                        <a:solidFill>
                          <a:srgbClr val="00B050"/>
                        </a:solidFill>
                      </a:endParaRP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8"/>
                  </a:ext>
                </a:extLst>
              </a:tr>
              <a:tr h="421529">
                <a:tc>
                  <a:txBody>
                    <a:bodyPr/>
                    <a:lstStyle/>
                    <a:p>
                      <a:pPr algn="ctr" rtl="0" fontAlgn="b"/>
                      <a:r>
                        <a:rPr lang="pt-BR" sz="2000" dirty="0">
                          <a:effectLst/>
                        </a:rPr>
                        <a:t>9</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2000" kern="1200" dirty="0">
                          <a:solidFill>
                            <a:schemeClr val="tx1"/>
                          </a:solidFill>
                          <a:latin typeface="+mn-lt"/>
                          <a:ea typeface="+mn-ea"/>
                          <a:cs typeface="+mn-cs"/>
                        </a:rPr>
                        <a:t>31/5/2024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9"/>
                  </a:ext>
                </a:extLst>
              </a:tr>
              <a:tr h="421529">
                <a:tc>
                  <a:txBody>
                    <a:bodyPr/>
                    <a:lstStyle/>
                    <a:p>
                      <a:pPr algn="ctr" rtl="0" fontAlgn="b"/>
                      <a:r>
                        <a:rPr lang="pt-BR" sz="2000" dirty="0">
                          <a:effectLst/>
                        </a:rPr>
                        <a:t>10</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2000" kern="1200" dirty="0">
                          <a:solidFill>
                            <a:schemeClr val="tx1"/>
                          </a:solidFill>
                          <a:latin typeface="+mn-lt"/>
                          <a:ea typeface="+mn-ea"/>
                          <a:cs typeface="+mn-cs"/>
                        </a:rPr>
                        <a:t>14/6/2024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5" name="Content Placeholder 2"/>
          <p:cNvSpPr txBox="1">
            <a:spLocks/>
          </p:cNvSpPr>
          <p:nvPr/>
        </p:nvSpPr>
        <p:spPr>
          <a:xfrm>
            <a:off x="838199" y="1825624"/>
            <a:ext cx="11188849" cy="47544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Aulas quinzenais, começando sempre às 19:30.</a:t>
            </a:r>
          </a:p>
        </p:txBody>
      </p:sp>
    </p:spTree>
    <p:extLst>
      <p:ext uri="{BB962C8B-B14F-4D97-AF65-F5344CB8AC3E}">
        <p14:creationId xmlns:p14="http://schemas.microsoft.com/office/powerpoint/2010/main" val="730641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50825"/>
            <a:ext cx="10515600" cy="1325563"/>
          </a:xfrm>
        </p:spPr>
        <p:txBody>
          <a:bodyPr/>
          <a:lstStyle/>
          <a:p>
            <a:r>
              <a:rPr lang="pt-BR" dirty="0"/>
              <a:t>Aprendizado </a:t>
            </a:r>
            <a:r>
              <a:rPr lang="pt-PT" dirty="0"/>
              <a:t>metaheurístico</a:t>
            </a:r>
            <a:endParaRPr lang="en-US" dirty="0"/>
          </a:p>
        </p:txBody>
      </p:sp>
      <p:sp>
        <p:nvSpPr>
          <p:cNvPr id="3" name="Espaço Reservado para Conteúdo 2"/>
          <p:cNvSpPr>
            <a:spLocks noGrp="1"/>
          </p:cNvSpPr>
          <p:nvPr>
            <p:ph idx="1"/>
          </p:nvPr>
        </p:nvSpPr>
        <p:spPr>
          <a:xfrm>
            <a:off x="838200" y="1533524"/>
            <a:ext cx="11150599" cy="5324476"/>
          </a:xfrm>
        </p:spPr>
        <p:txBody>
          <a:bodyPr>
            <a:normAutofit fontScale="92500" lnSpcReduction="10000"/>
          </a:bodyPr>
          <a:lstStyle/>
          <a:p>
            <a:pPr algn="just"/>
            <a:r>
              <a:rPr lang="pt-BR" b="1" i="1" dirty="0"/>
              <a:t>Metaheurísticas</a:t>
            </a:r>
            <a:r>
              <a:rPr lang="pt-BR" dirty="0"/>
              <a:t> são algoritmos usados para encontrar soluções de </a:t>
            </a:r>
            <a:r>
              <a:rPr lang="pt-BR" b="1" i="1" dirty="0"/>
              <a:t>forma rápida</a:t>
            </a:r>
            <a:r>
              <a:rPr lang="pt-BR" dirty="0"/>
              <a:t> e </a:t>
            </a:r>
            <a:r>
              <a:rPr lang="pt-BR" b="1" i="1" dirty="0"/>
              <a:t>genérica</a:t>
            </a:r>
            <a:r>
              <a:rPr lang="pt-BR" dirty="0"/>
              <a:t>, mas muitas vezes </a:t>
            </a:r>
            <a:r>
              <a:rPr lang="pt-BR" b="1" i="1" dirty="0"/>
              <a:t>sub-ótimas</a:t>
            </a:r>
            <a:r>
              <a:rPr lang="pt-BR" dirty="0"/>
              <a:t>, para </a:t>
            </a:r>
            <a:r>
              <a:rPr lang="pt-BR" b="1" i="1" dirty="0"/>
              <a:t>problemas</a:t>
            </a:r>
            <a:r>
              <a:rPr lang="pt-BR" dirty="0"/>
              <a:t> </a:t>
            </a:r>
            <a:r>
              <a:rPr lang="pt-BR" b="1" i="1" dirty="0"/>
              <a:t>complexos de otimização.</a:t>
            </a:r>
            <a:endParaRPr lang="pt-BR" dirty="0"/>
          </a:p>
          <a:p>
            <a:pPr algn="just"/>
            <a:r>
              <a:rPr lang="pt-BR" dirty="0"/>
              <a:t>Metaheurísticas são geralmente aplicadas a problemas para os quais </a:t>
            </a:r>
            <a:r>
              <a:rPr lang="pt-BR" b="1" i="1" dirty="0"/>
              <a:t>não se conhece um algoritmo eficiente </a:t>
            </a:r>
            <a:r>
              <a:rPr lang="pt-BR" dirty="0"/>
              <a:t>ou </a:t>
            </a:r>
            <a:r>
              <a:rPr lang="pt-BR" b="1" i="1" dirty="0"/>
              <a:t>não se tem uma solução conhecida</a:t>
            </a:r>
            <a:r>
              <a:rPr lang="pt-BR" dirty="0"/>
              <a:t>.</a:t>
            </a:r>
          </a:p>
          <a:p>
            <a:pPr algn="just"/>
            <a:r>
              <a:rPr lang="pt-BR" dirty="0"/>
              <a:t>Características das metaheurísticas:</a:t>
            </a:r>
          </a:p>
          <a:p>
            <a:pPr lvl="1" algn="just">
              <a:buFont typeface="Wingdings" panose="05000000000000000000" pitchFamily="2" charset="2"/>
              <a:buChar char="§"/>
            </a:pPr>
            <a:r>
              <a:rPr lang="pt-BR" dirty="0"/>
              <a:t>não </a:t>
            </a:r>
            <a:r>
              <a:rPr lang="pt-BR" b="1" i="1" dirty="0"/>
              <a:t>garantem que uma solução ótima seja encontrada</a:t>
            </a:r>
            <a:r>
              <a:rPr lang="pt-BR" dirty="0"/>
              <a:t>, mas podem encontrar uma </a:t>
            </a:r>
            <a:r>
              <a:rPr lang="pt-BR" b="1" i="1" dirty="0"/>
              <a:t>solução suficientemente boa </a:t>
            </a:r>
            <a:r>
              <a:rPr lang="pt-BR" dirty="0"/>
              <a:t>(i.e., </a:t>
            </a:r>
            <a:r>
              <a:rPr lang="pt-BR" dirty="0" err="1"/>
              <a:t>sub-ótima</a:t>
            </a:r>
            <a:r>
              <a:rPr lang="pt-BR" dirty="0"/>
              <a:t>).</a:t>
            </a:r>
          </a:p>
          <a:p>
            <a:pPr lvl="1" algn="just">
              <a:buFont typeface="Wingdings" panose="05000000000000000000" pitchFamily="2" charset="2"/>
              <a:buChar char="§"/>
            </a:pPr>
            <a:r>
              <a:rPr lang="pt-BR" dirty="0"/>
              <a:t>são estratégias </a:t>
            </a:r>
            <a:r>
              <a:rPr lang="pt-BR" b="1" i="1" dirty="0"/>
              <a:t>que orientam o processo de busca através do espaço de soluções</a:t>
            </a:r>
            <a:r>
              <a:rPr lang="pt-BR" dirty="0"/>
              <a:t>.</a:t>
            </a:r>
          </a:p>
          <a:p>
            <a:pPr lvl="1" algn="just">
              <a:buFont typeface="Wingdings" panose="05000000000000000000" pitchFamily="2" charset="2"/>
              <a:buChar char="§"/>
            </a:pPr>
            <a:r>
              <a:rPr lang="pt-BR" dirty="0"/>
              <a:t>não são específicas de um problema, ou seja, </a:t>
            </a:r>
            <a:r>
              <a:rPr lang="pt-BR" b="1" i="1" dirty="0"/>
              <a:t>são genéricas</a:t>
            </a:r>
            <a:r>
              <a:rPr lang="pt-BR" dirty="0"/>
              <a:t>.</a:t>
            </a:r>
          </a:p>
          <a:p>
            <a:pPr lvl="1" algn="just">
              <a:buFont typeface="Wingdings" panose="05000000000000000000" pitchFamily="2" charset="2"/>
              <a:buChar char="§"/>
            </a:pPr>
            <a:r>
              <a:rPr lang="pt-BR" dirty="0"/>
              <a:t>funcionam bem mesmo em dispositivos com </a:t>
            </a:r>
            <a:r>
              <a:rPr lang="pt-BR" b="1" i="1" dirty="0"/>
              <a:t>capacidade computacional limitada</a:t>
            </a:r>
            <a:r>
              <a:rPr lang="pt-BR" dirty="0"/>
              <a:t> (e.g., dispositivos IoT).</a:t>
            </a:r>
          </a:p>
          <a:p>
            <a:pPr algn="just"/>
            <a:r>
              <a:rPr lang="pt-BR" dirty="0"/>
              <a:t>São algoritmos inspirados pelo </a:t>
            </a:r>
            <a:r>
              <a:rPr lang="pt-BR" b="1" i="1" dirty="0"/>
              <a:t>processo de seleção natural </a:t>
            </a:r>
            <a:r>
              <a:rPr lang="pt-BR" dirty="0"/>
              <a:t>(e.g., algoritmo genético) ou no </a:t>
            </a:r>
            <a:r>
              <a:rPr lang="pt-BR" b="1" i="1" dirty="0"/>
              <a:t>comportamento de grupos de animais </a:t>
            </a:r>
            <a:r>
              <a:rPr lang="pt-BR" dirty="0"/>
              <a:t>(e.g., algoritmos de otimização por exame de partículas e por colônia de formigas).</a:t>
            </a:r>
          </a:p>
        </p:txBody>
      </p:sp>
    </p:spTree>
    <p:extLst>
      <p:ext uri="{BB962C8B-B14F-4D97-AF65-F5344CB8AC3E}">
        <p14:creationId xmlns:p14="http://schemas.microsoft.com/office/powerpoint/2010/main" val="3670090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Executando códigos</a:t>
            </a:r>
          </a:p>
        </p:txBody>
      </p:sp>
      <p:sp>
        <p:nvSpPr>
          <p:cNvPr id="3" name="Content Placeholder 2"/>
          <p:cNvSpPr>
            <a:spLocks noGrp="1"/>
          </p:cNvSpPr>
          <p:nvPr>
            <p:ph idx="1"/>
          </p:nvPr>
        </p:nvSpPr>
        <p:spPr>
          <a:xfrm>
            <a:off x="3656036" y="1825624"/>
            <a:ext cx="8370864" cy="5032375"/>
          </a:xfrm>
        </p:spPr>
        <p:txBody>
          <a:bodyPr>
            <a:normAutofit fontScale="92500" lnSpcReduction="10000"/>
          </a:bodyPr>
          <a:lstStyle/>
          <a:p>
            <a:r>
              <a:rPr lang="pt-BR" dirty="0"/>
              <a:t>Durante o curso, usaremos </a:t>
            </a:r>
            <a:r>
              <a:rPr lang="pt-BR" b="1" i="1" dirty="0"/>
              <a:t>Python</a:t>
            </a:r>
            <a:r>
              <a:rPr lang="pt-BR" dirty="0"/>
              <a:t> como linguagem de programação.</a:t>
            </a:r>
          </a:p>
          <a:p>
            <a:pPr lvl="1">
              <a:buFont typeface="Wingdings" panose="05000000000000000000" pitchFamily="2" charset="2"/>
              <a:buChar char="§"/>
            </a:pPr>
            <a:r>
              <a:rPr lang="pt-BR" dirty="0"/>
              <a:t>Fácil de aprender, possui várias bibliotecas, é a linguagem mais utilizada em ML e é </a:t>
            </a:r>
            <a:r>
              <a:rPr lang="pt-BR" i="1" dirty="0"/>
              <a:t>open-</a:t>
            </a:r>
            <a:r>
              <a:rPr lang="pt-BR" i="1" dirty="0" err="1"/>
              <a:t>source</a:t>
            </a:r>
            <a:r>
              <a:rPr lang="pt-BR" dirty="0"/>
              <a:t>.</a:t>
            </a:r>
          </a:p>
          <a:p>
            <a:r>
              <a:rPr lang="pt-BR" dirty="0"/>
              <a:t>Utilizaremos </a:t>
            </a:r>
            <a:r>
              <a:rPr lang="pt-BR" b="1" i="1" dirty="0"/>
              <a:t>notebooks Jupyter</a:t>
            </a:r>
            <a:r>
              <a:rPr lang="pt-BR" dirty="0"/>
              <a:t> para execução de exemplos e resolução dos exercícios práticos.</a:t>
            </a:r>
          </a:p>
          <a:p>
            <a:pPr lvl="1">
              <a:buFont typeface="Wingdings" panose="05000000000000000000" pitchFamily="2" charset="2"/>
              <a:buChar char="§"/>
            </a:pPr>
            <a:r>
              <a:rPr lang="pt-BR" dirty="0"/>
              <a:t>Eles são </a:t>
            </a:r>
            <a:r>
              <a:rPr lang="pt-BR" b="1" i="1" dirty="0"/>
              <a:t>documentos virtuais </a:t>
            </a:r>
            <a:r>
              <a:rPr lang="pt-BR" dirty="0"/>
              <a:t>usados para desenvolver e documentar código. </a:t>
            </a:r>
          </a:p>
          <a:p>
            <a:pPr lvl="1">
              <a:buFont typeface="Wingdings" panose="05000000000000000000" pitchFamily="2" charset="2"/>
              <a:buChar char="§"/>
            </a:pPr>
            <a:r>
              <a:rPr lang="pt-BR" dirty="0"/>
              <a:t>Pode-se adicionar equações, gráficos e texto, além de código.</a:t>
            </a:r>
          </a:p>
          <a:p>
            <a:r>
              <a:rPr lang="pt-BR" dirty="0"/>
              <a:t>Para executá-los, utilizaremos o </a:t>
            </a:r>
            <a:r>
              <a:rPr lang="pt-BR" b="1" i="1" dirty="0"/>
              <a:t>Google </a:t>
            </a:r>
            <a:r>
              <a:rPr lang="pt-BR" b="1" i="1" dirty="0" err="1"/>
              <a:t>Colaboratory</a:t>
            </a:r>
            <a:r>
              <a:rPr lang="pt-BR" b="1" i="1" dirty="0"/>
              <a:t> </a:t>
            </a:r>
            <a:r>
              <a:rPr lang="pt-BR" dirty="0"/>
              <a:t>ou apenas </a:t>
            </a:r>
            <a:r>
              <a:rPr lang="pt-BR" b="1" i="1" dirty="0" err="1"/>
              <a:t>Colab</a:t>
            </a:r>
            <a:r>
              <a:rPr lang="pt-BR" dirty="0"/>
              <a:t>, que é um ambiente computacional interativo e gratuito executado na nuvem.</a:t>
            </a:r>
          </a:p>
          <a:p>
            <a:r>
              <a:rPr lang="pt-BR" dirty="0"/>
              <a:t>Portanto, </a:t>
            </a:r>
            <a:r>
              <a:rPr lang="pt-BR" b="1" i="1" dirty="0"/>
              <a:t>vocês não precisam instalar nada</a:t>
            </a:r>
            <a:r>
              <a:rPr lang="pt-BR" dirty="0"/>
              <a:t>, apenas terem um navegador web e conexão com a internet.</a:t>
            </a:r>
          </a:p>
        </p:txBody>
      </p:sp>
      <p:grpSp>
        <p:nvGrpSpPr>
          <p:cNvPr id="8" name="Grupo 7"/>
          <p:cNvGrpSpPr/>
          <p:nvPr/>
        </p:nvGrpSpPr>
        <p:grpSpPr>
          <a:xfrm>
            <a:off x="114300" y="2883936"/>
            <a:ext cx="3367669" cy="2295652"/>
            <a:chOff x="8279312" y="2668035"/>
            <a:chExt cx="3912688" cy="2486256"/>
          </a:xfrm>
        </p:grpSpPr>
        <p:pic>
          <p:nvPicPr>
            <p:cNvPr id="4" name="Picture 2" descr="Pytho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9312" y="2668035"/>
              <a:ext cx="1193934" cy="11939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jupyte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671" t="8603" r="3244" b="8448"/>
            <a:stretch/>
          </p:blipFill>
          <p:spPr bwMode="auto">
            <a:xfrm>
              <a:off x="9833367" y="2668035"/>
              <a:ext cx="2358633" cy="10443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 Complete guide to Google Colab for Deep Learni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635" t="12614" r="10002" b="18232"/>
            <a:stretch/>
          </p:blipFill>
          <p:spPr bwMode="auto">
            <a:xfrm>
              <a:off x="9325247" y="4534586"/>
              <a:ext cx="1608495" cy="619705"/>
            </a:xfrm>
            <a:prstGeom prst="rect">
              <a:avLst/>
            </a:prstGeom>
            <a:noFill/>
            <a:extLst>
              <a:ext uri="{909E8E84-426E-40DD-AFC4-6F175D3DCCD1}">
                <a14:hiddenFill xmlns:a14="http://schemas.microsoft.com/office/drawing/2010/main">
                  <a:solidFill>
                    <a:srgbClr val="FFFFFF"/>
                  </a:solidFill>
                </a14:hiddenFill>
              </a:ext>
            </a:extLst>
          </p:spPr>
        </p:pic>
        <p:sp>
          <p:nvSpPr>
            <p:cNvPr id="10" name="Plus 9"/>
            <p:cNvSpPr/>
            <p:nvPr/>
          </p:nvSpPr>
          <p:spPr>
            <a:xfrm>
              <a:off x="9473246" y="2986811"/>
              <a:ext cx="492843" cy="55638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Down Arrow 10"/>
            <p:cNvSpPr/>
            <p:nvPr/>
          </p:nvSpPr>
          <p:spPr>
            <a:xfrm>
              <a:off x="9720183" y="4031145"/>
              <a:ext cx="661931" cy="3625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0302112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Goolge</a:t>
            </a:r>
            <a:r>
              <a:rPr lang="en-US" dirty="0"/>
              <a:t> </a:t>
            </a:r>
            <a:r>
              <a:rPr lang="en-US" dirty="0" err="1"/>
              <a:t>Colaboratory</a:t>
            </a:r>
            <a:r>
              <a:rPr lang="en-US" dirty="0"/>
              <a:t> (</a:t>
            </a:r>
            <a:r>
              <a:rPr lang="en-US" dirty="0" err="1"/>
              <a:t>Colab</a:t>
            </a:r>
            <a:r>
              <a:rPr lang="en-US" dirty="0"/>
              <a:t>)</a:t>
            </a:r>
            <a:endParaRPr lang="pt-BR" dirty="0"/>
          </a:p>
        </p:txBody>
      </p:sp>
      <p:sp>
        <p:nvSpPr>
          <p:cNvPr id="5" name="Content Placeholder 2"/>
          <p:cNvSpPr>
            <a:spLocks noGrp="1"/>
          </p:cNvSpPr>
          <p:nvPr>
            <p:ph idx="1"/>
          </p:nvPr>
        </p:nvSpPr>
        <p:spPr>
          <a:xfrm>
            <a:off x="838200" y="2249486"/>
            <a:ext cx="11158181" cy="4608513"/>
          </a:xfrm>
        </p:spPr>
        <p:txBody>
          <a:bodyPr>
            <a:normAutofit fontScale="92500" lnSpcReduction="10000"/>
          </a:bodyPr>
          <a:lstStyle/>
          <a:p>
            <a:r>
              <a:rPr lang="pt-BR" b="1" dirty="0" err="1"/>
              <a:t>Colab</a:t>
            </a:r>
            <a:r>
              <a:rPr lang="pt-BR" b="1" dirty="0"/>
              <a:t> </a:t>
            </a:r>
            <a:r>
              <a:rPr lang="pt-BR" dirty="0"/>
              <a:t>é uma aplicação web gratuita que permite a </a:t>
            </a:r>
            <a:r>
              <a:rPr lang="pt-BR" b="1" i="1" dirty="0">
                <a:solidFill>
                  <a:srgbClr val="00B050"/>
                </a:solidFill>
              </a:rPr>
              <a:t>criação, edição e execução</a:t>
            </a:r>
            <a:r>
              <a:rPr lang="pt-BR" dirty="0"/>
              <a:t> de </a:t>
            </a:r>
            <a:r>
              <a:rPr lang="pt-BR" b="1" i="1" dirty="0"/>
              <a:t>notebooks </a:t>
            </a:r>
            <a:r>
              <a:rPr lang="pt-BR" b="1" i="1" dirty="0" err="1"/>
              <a:t>Jupyter</a:t>
            </a:r>
            <a:r>
              <a:rPr lang="pt-BR" b="1" i="1" dirty="0"/>
              <a:t> </a:t>
            </a:r>
            <a:r>
              <a:rPr lang="pt-BR" dirty="0"/>
              <a:t>em navegadores web.</a:t>
            </a:r>
          </a:p>
          <a:p>
            <a:r>
              <a:rPr lang="pt-BR" dirty="0"/>
              <a:t>É um produto da Google.</a:t>
            </a:r>
          </a:p>
          <a:p>
            <a:r>
              <a:rPr lang="pt-BR" dirty="0"/>
              <a:t>Vantagens: </a:t>
            </a:r>
          </a:p>
          <a:p>
            <a:pPr lvl="1">
              <a:buFont typeface="Wingdings" panose="05000000000000000000" pitchFamily="2" charset="2"/>
              <a:buChar char="§"/>
            </a:pPr>
            <a:r>
              <a:rPr lang="pt-BR" dirty="0"/>
              <a:t>Grande número de servidores.</a:t>
            </a:r>
          </a:p>
          <a:p>
            <a:pPr lvl="1">
              <a:buFont typeface="Wingdings" panose="05000000000000000000" pitchFamily="2" charset="2"/>
              <a:buChar char="§"/>
            </a:pPr>
            <a:r>
              <a:rPr lang="pt-BR" dirty="0"/>
              <a:t>Rápida inicialização e processamento do código.</a:t>
            </a:r>
          </a:p>
          <a:p>
            <a:pPr lvl="1">
              <a:buFont typeface="Wingdings" panose="05000000000000000000" pitchFamily="2" charset="2"/>
              <a:buChar char="§"/>
            </a:pPr>
            <a:r>
              <a:rPr lang="pt-BR" dirty="0"/>
              <a:t>Fornece acesso a GPUs e TPUs gratuitamente.</a:t>
            </a:r>
          </a:p>
          <a:p>
            <a:pPr lvl="1">
              <a:buFont typeface="Wingdings" panose="05000000000000000000" pitchFamily="2" charset="2"/>
              <a:buChar char="§"/>
            </a:pPr>
            <a:r>
              <a:rPr lang="pt-BR" dirty="0"/>
              <a:t>Notebooks podem ser salvos no seu Google Drive, evitando que você perca seu código.</a:t>
            </a:r>
          </a:p>
          <a:p>
            <a:r>
              <a:rPr lang="pt-BR" dirty="0"/>
              <a:t>Desvantagem</a:t>
            </a:r>
          </a:p>
          <a:p>
            <a:pPr lvl="1">
              <a:buFont typeface="Wingdings" panose="05000000000000000000" pitchFamily="2" charset="2"/>
              <a:buChar char="§"/>
            </a:pPr>
            <a:r>
              <a:rPr lang="pt-BR" dirty="0"/>
              <a:t>Por hora, suporta apenas a execução de códigos escritos em Python.</a:t>
            </a:r>
          </a:p>
          <a:p>
            <a:pPr lvl="1">
              <a:buFont typeface="Wingdings" panose="05000000000000000000" pitchFamily="2" charset="2"/>
              <a:buChar char="§"/>
            </a:pPr>
            <a:r>
              <a:rPr lang="pt-BR" dirty="0"/>
              <a:t>Não pode ser instalado localmente.</a:t>
            </a:r>
          </a:p>
          <a:p>
            <a:r>
              <a:rPr lang="pt-BR" dirty="0"/>
              <a:t>URL: </a:t>
            </a:r>
            <a:r>
              <a:rPr lang="pt-BR" dirty="0">
                <a:hlinkClick r:id="rId3"/>
              </a:rPr>
              <a:t>https://colab.research.google.com/</a:t>
            </a:r>
            <a:endParaRPr lang="pt-BR" dirty="0"/>
          </a:p>
        </p:txBody>
      </p:sp>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8004748" y="283380"/>
            <a:ext cx="3864963" cy="148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8541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23DC8-6A4E-346F-D86A-54FE38B239A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C82213E-3A4A-2C9C-31EB-95C5EC22999A}"/>
              </a:ext>
            </a:extLst>
          </p:cNvPr>
          <p:cNvSpPr>
            <a:spLocks noGrp="1"/>
          </p:cNvSpPr>
          <p:nvPr>
            <p:ph type="title"/>
          </p:nvPr>
        </p:nvSpPr>
        <p:spPr/>
        <p:txBody>
          <a:bodyPr/>
          <a:lstStyle/>
          <a:p>
            <a:r>
              <a:rPr lang="pt-BR" dirty="0"/>
              <a:t>Objetivo do curso</a:t>
            </a:r>
            <a:endParaRPr lang="en-US"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DCC42613-0A92-C404-A2AA-BB4EF96F7CED}"/>
                  </a:ext>
                </a:extLst>
              </p:cNvPr>
              <p:cNvSpPr>
                <a:spLocks noGrp="1"/>
              </p:cNvSpPr>
              <p:nvPr>
                <p:ph idx="1"/>
              </p:nvPr>
            </p:nvSpPr>
            <p:spPr>
              <a:xfrm>
                <a:off x="5270500" y="1797048"/>
                <a:ext cx="6756400" cy="5032376"/>
              </a:xfrm>
            </p:spPr>
            <p:txBody>
              <a:bodyPr>
                <a:normAutofit lnSpcReduction="10000"/>
              </a:bodyPr>
              <a:lstStyle/>
              <a:p>
                <a:r>
                  <a:rPr lang="pt-BR" dirty="0"/>
                  <a:t>O </a:t>
                </a:r>
                <a:r>
                  <a:rPr lang="pt-BR" b="1" i="1" dirty="0">
                    <a:solidFill>
                      <a:srgbClr val="00B050"/>
                    </a:solidFill>
                  </a:rPr>
                  <a:t>objetivo</a:t>
                </a:r>
                <a:r>
                  <a:rPr lang="pt-BR" dirty="0"/>
                  <a:t> desta primeira parte do curso</a:t>
                </a:r>
                <a:r>
                  <a:rPr lang="pt-BR" b="1" i="1" dirty="0"/>
                  <a:t> </a:t>
                </a:r>
                <a:r>
                  <a:rPr lang="pt-BR" dirty="0"/>
                  <a:t>é ensinar vocês a </a:t>
                </a:r>
                <a:r>
                  <a:rPr lang="pt-BR" b="1" i="1" dirty="0">
                    <a:solidFill>
                      <a:srgbClr val="00B050"/>
                    </a:solidFill>
                  </a:rPr>
                  <a:t>encontrar uma função</a:t>
                </a:r>
                <a:r>
                  <a:rPr lang="pt-BR" dirty="0"/>
                  <a:t>, </a:t>
                </a:r>
                <a:r>
                  <a:rPr lang="pt-BR" b="1" i="1" dirty="0">
                    <a:solidFill>
                      <a:srgbClr val="00B050"/>
                    </a:solidFill>
                  </a:rPr>
                  <a:t>usando ML</a:t>
                </a:r>
                <a:r>
                  <a:rPr lang="pt-BR" dirty="0"/>
                  <a:t>, que </a:t>
                </a:r>
                <a:r>
                  <a:rPr lang="pt-BR" b="1" i="1" dirty="0">
                    <a:solidFill>
                      <a:srgbClr val="00B050"/>
                    </a:solidFill>
                  </a:rPr>
                  <a:t>aproxime</a:t>
                </a:r>
                <a:r>
                  <a:rPr lang="pt-BR" dirty="0"/>
                  <a:t> o comportamento de um </a:t>
                </a:r>
                <a:r>
                  <a:rPr lang="pt-BR" b="1" i="1" dirty="0">
                    <a:solidFill>
                      <a:srgbClr val="00B050"/>
                    </a:solidFill>
                  </a:rPr>
                  <a:t>conjunto de amostras</a:t>
                </a:r>
                <a:r>
                  <a:rPr lang="pt-BR" dirty="0">
                    <a:solidFill>
                      <a:srgbClr val="00B050"/>
                    </a:solidFill>
                  </a:rPr>
                  <a:t> </a:t>
                </a:r>
                <a:r>
                  <a:rPr lang="pt-BR" dirty="0"/>
                  <a:t>(</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r>
                  <a:rPr lang="pt-BR" dirty="0"/>
                  <a:t>) da </a:t>
                </a:r>
                <a:r>
                  <a:rPr lang="pt-BR" b="1" i="1" dirty="0">
                    <a:solidFill>
                      <a:srgbClr val="00B050"/>
                    </a:solidFill>
                  </a:rPr>
                  <a:t>melhor forma possível</a:t>
                </a:r>
                <a:r>
                  <a:rPr lang="pt-BR" dirty="0"/>
                  <a:t>.</a:t>
                </a:r>
              </a:p>
              <a:p>
                <a:r>
                  <a:rPr lang="pt-BR" dirty="0"/>
                  <a:t>Porém, na maioria dos casos, o </a:t>
                </a:r>
                <a:r>
                  <a:rPr lang="pt-BR" b="1" i="1" dirty="0">
                    <a:solidFill>
                      <a:srgbClr val="7030A0"/>
                    </a:solidFill>
                  </a:rPr>
                  <a:t>mapeamento verdadeiro</a:t>
                </a:r>
                <a:r>
                  <a:rPr lang="pt-BR" dirty="0"/>
                  <a:t>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a:t>
                </a:r>
                <a:r>
                  <a:rPr lang="pt-BR" b="1" i="1" dirty="0">
                    <a:solidFill>
                      <a:srgbClr val="7030A0"/>
                    </a:solidFill>
                  </a:rPr>
                  <a:t>não é conhecido ou nem mesmo existe</a:t>
                </a:r>
                <a:r>
                  <a:rPr lang="pt-BR" dirty="0"/>
                  <a:t> e nós nos baseamos apenas em uma </a:t>
                </a:r>
                <a:r>
                  <a:rPr lang="pt-BR" b="1" i="1" dirty="0">
                    <a:solidFill>
                      <a:srgbClr val="7030A0"/>
                    </a:solidFill>
                  </a:rPr>
                  <a:t>métrica</a:t>
                </a:r>
                <a:r>
                  <a:rPr lang="pt-BR" dirty="0"/>
                  <a:t> para definir se a aproximação do mapeamento (i.e., a função) é boa ou não.</a:t>
                </a:r>
              </a:p>
              <a:p>
                <a:pPr lvl="1">
                  <a:buFont typeface="Wingdings" panose="05000000000000000000" pitchFamily="2" charset="2"/>
                  <a:buChar char="§"/>
                </a:pPr>
                <a:r>
                  <a:rPr lang="pt-BR" b="1" dirty="0"/>
                  <a:t>Exemplo</a:t>
                </a:r>
                <a:r>
                  <a:rPr lang="pt-BR" dirty="0"/>
                  <a:t>: dada a previsão da temperatura para um dia qualquer, quantos picolés serão vendidos?</a:t>
                </a:r>
              </a:p>
            </p:txBody>
          </p:sp>
        </mc:Choice>
        <mc:Fallback xmlns="">
          <p:sp>
            <p:nvSpPr>
              <p:cNvPr id="3" name="Espaço Reservado para Conteúdo 2">
                <a:extLst>
                  <a:ext uri="{FF2B5EF4-FFF2-40B4-BE49-F238E27FC236}">
                    <a16:creationId xmlns:a16="http://schemas.microsoft.com/office/drawing/2014/main" id="{DCC42613-0A92-C404-A2AA-BB4EF96F7CED}"/>
                  </a:ext>
                </a:extLst>
              </p:cNvPr>
              <p:cNvSpPr>
                <a:spLocks noGrp="1" noRot="1" noChangeAspect="1" noMove="1" noResize="1" noEditPoints="1" noAdjustHandles="1" noChangeArrowheads="1" noChangeShapeType="1" noTextEdit="1"/>
              </p:cNvSpPr>
              <p:nvPr>
                <p:ph idx="1"/>
              </p:nvPr>
            </p:nvSpPr>
            <p:spPr>
              <a:xfrm>
                <a:off x="5270500" y="1797048"/>
                <a:ext cx="6756400" cy="5032376"/>
              </a:xfrm>
              <a:blipFill>
                <a:blip r:embed="rId3"/>
                <a:stretch>
                  <a:fillRect l="-1625" t="-2788" r="-1625" b="-606"/>
                </a:stretch>
              </a:blipFill>
            </p:spPr>
            <p:txBody>
              <a:bodyPr/>
              <a:lstStyle/>
              <a:p>
                <a:r>
                  <a:rPr lang="pt-BR">
                    <a:noFill/>
                  </a:rPr>
                  <a:t> </a:t>
                </a:r>
              </a:p>
            </p:txBody>
          </p:sp>
        </mc:Fallback>
      </mc:AlternateContent>
      <p:pic>
        <p:nvPicPr>
          <p:cNvPr id="7" name="Imagem 6">
            <a:extLst>
              <a:ext uri="{FF2B5EF4-FFF2-40B4-BE49-F238E27FC236}">
                <a16:creationId xmlns:a16="http://schemas.microsoft.com/office/drawing/2014/main" id="{850D4433-0ACF-DC0C-3C17-B6747FDEC39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1387962" y="4924614"/>
            <a:ext cx="2700000" cy="1841310"/>
          </a:xfrm>
          <a:prstGeom prst="rect">
            <a:avLst/>
          </a:prstGeom>
        </p:spPr>
      </p:pic>
      <p:sp>
        <p:nvSpPr>
          <p:cNvPr id="6" name="Retângulo 5">
            <a:extLst>
              <a:ext uri="{FF2B5EF4-FFF2-40B4-BE49-F238E27FC236}">
                <a16:creationId xmlns:a16="http://schemas.microsoft.com/office/drawing/2014/main" id="{6644454B-EAAC-C12B-2E12-13A917DDC67E}"/>
              </a:ext>
            </a:extLst>
          </p:cNvPr>
          <p:cNvSpPr/>
          <p:nvPr/>
        </p:nvSpPr>
        <p:spPr>
          <a:xfrm>
            <a:off x="2101850" y="3992172"/>
            <a:ext cx="1473200" cy="635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err="1"/>
              <a:t>Machine</a:t>
            </a:r>
            <a:r>
              <a:rPr lang="pt-BR" dirty="0"/>
              <a:t> Learning</a:t>
            </a:r>
          </a:p>
        </p:txBody>
      </p:sp>
      <p:sp>
        <p:nvSpPr>
          <p:cNvPr id="9" name="Seta: para Baixo 8">
            <a:extLst>
              <a:ext uri="{FF2B5EF4-FFF2-40B4-BE49-F238E27FC236}">
                <a16:creationId xmlns:a16="http://schemas.microsoft.com/office/drawing/2014/main" id="{9EB8338E-E68A-3741-767E-8B88E88C3126}"/>
              </a:ext>
            </a:extLst>
          </p:cNvPr>
          <p:cNvSpPr/>
          <p:nvPr/>
        </p:nvSpPr>
        <p:spPr>
          <a:xfrm>
            <a:off x="2718912" y="3701080"/>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Baixo 9">
            <a:extLst>
              <a:ext uri="{FF2B5EF4-FFF2-40B4-BE49-F238E27FC236}">
                <a16:creationId xmlns:a16="http://schemas.microsoft.com/office/drawing/2014/main" id="{B4760257-8B0B-13B2-10FE-F6299FD4920D}"/>
              </a:ext>
            </a:extLst>
          </p:cNvPr>
          <p:cNvSpPr/>
          <p:nvPr/>
        </p:nvSpPr>
        <p:spPr>
          <a:xfrm>
            <a:off x="2728993" y="4627814"/>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a:extLst>
              <a:ext uri="{FF2B5EF4-FFF2-40B4-BE49-F238E27FC236}">
                <a16:creationId xmlns:a16="http://schemas.microsoft.com/office/drawing/2014/main" id="{F8E67A7D-AD47-90E6-A645-B7E62103E95E}"/>
              </a:ext>
            </a:extLst>
          </p:cNvPr>
          <p:cNvPicPr>
            <a:picLocks noChangeAspect="1"/>
          </p:cNvPicPr>
          <p:nvPr/>
        </p:nvPicPr>
        <p:blipFill rotWithShape="1">
          <a:blip r:embed="rId5"/>
          <a:srcRect l="3762" t="9838" r="8646"/>
          <a:stretch/>
        </p:blipFill>
        <p:spPr>
          <a:xfrm>
            <a:off x="1387962" y="1565340"/>
            <a:ext cx="2700000" cy="2084404"/>
          </a:xfrm>
          <a:prstGeom prst="rect">
            <a:avLst/>
          </a:prstGeom>
        </p:spPr>
      </p:pic>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74696653-3A7E-823E-561D-B968B73A4AB1}"/>
                  </a:ext>
                </a:extLst>
              </p:cNvPr>
              <p:cNvSpPr txBox="1"/>
              <p:nvPr/>
            </p:nvSpPr>
            <p:spPr>
              <a:xfrm>
                <a:off x="2978150" y="3596845"/>
                <a:ext cx="714636" cy="369332"/>
              </a:xfrm>
              <a:prstGeom prst="rect">
                <a:avLst/>
              </a:prstGeom>
              <a:noFill/>
            </p:spPr>
            <p:txBody>
              <a:bodyPr wrap="square" rtlCol="0">
                <a:spAutoFit/>
              </a:bodyPr>
              <a:lstStyle/>
              <a:p>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1" i="1" smtClean="0">
                        <a:latin typeface="Cambria Math" panose="02040503050406030204" pitchFamily="18" charset="0"/>
                      </a:rPr>
                      <m:t>𝒚</m:t>
                    </m:r>
                  </m:oMath>
                </a14:m>
                <a:endParaRPr lang="pt-BR" b="1" dirty="0"/>
              </a:p>
            </p:txBody>
          </p:sp>
        </mc:Choice>
        <mc:Fallback xmlns="">
          <p:sp>
            <p:nvSpPr>
              <p:cNvPr id="13" name="CaixaDeTexto 12">
                <a:extLst>
                  <a:ext uri="{FF2B5EF4-FFF2-40B4-BE49-F238E27FC236}">
                    <a16:creationId xmlns:a16="http://schemas.microsoft.com/office/drawing/2014/main" id="{E6F64BCB-85D7-3E05-1F1B-545E8E807B46}"/>
                  </a:ext>
                </a:extLst>
              </p:cNvPr>
              <p:cNvSpPr txBox="1">
                <a:spLocks noRot="1" noChangeAspect="1" noMove="1" noResize="1" noEditPoints="1" noAdjustHandles="1" noChangeArrowheads="1" noChangeShapeType="1" noTextEdit="1"/>
              </p:cNvSpPr>
              <p:nvPr/>
            </p:nvSpPr>
            <p:spPr>
              <a:xfrm>
                <a:off x="2978150" y="3596845"/>
                <a:ext cx="714636" cy="369332"/>
              </a:xfrm>
              <a:prstGeom prst="rect">
                <a:avLst/>
              </a:prstGeom>
              <a:blipFill>
                <a:blip r:embed="rId6"/>
                <a:stretch>
                  <a:fillRect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59D4C563-2775-BCA4-F10B-98DD9CB87AD8}"/>
                  </a:ext>
                </a:extLst>
              </p:cNvPr>
              <p:cNvSpPr txBox="1"/>
              <p:nvPr/>
            </p:nvSpPr>
            <p:spPr>
              <a:xfrm>
                <a:off x="2978150" y="4590075"/>
                <a:ext cx="15135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𝑥</m:t>
                      </m:r>
                    </m:oMath>
                  </m:oMathPara>
                </a14:m>
                <a:endParaRPr lang="pt-BR" i="1" dirty="0"/>
              </a:p>
            </p:txBody>
          </p:sp>
        </mc:Choice>
        <mc:Fallback xmlns="">
          <p:sp>
            <p:nvSpPr>
              <p:cNvPr id="14" name="CaixaDeTexto 13">
                <a:extLst>
                  <a:ext uri="{FF2B5EF4-FFF2-40B4-BE49-F238E27FC236}">
                    <a16:creationId xmlns:a16="http://schemas.microsoft.com/office/drawing/2014/main" id="{92F3BA69-437C-18E9-D7A4-EE9DB790EFAB}"/>
                  </a:ext>
                </a:extLst>
              </p:cNvPr>
              <p:cNvSpPr txBox="1">
                <a:spLocks noRot="1" noChangeAspect="1" noMove="1" noResize="1" noEditPoints="1" noAdjustHandles="1" noChangeArrowheads="1" noChangeShapeType="1" noTextEdit="1"/>
              </p:cNvSpPr>
              <p:nvPr/>
            </p:nvSpPr>
            <p:spPr>
              <a:xfrm>
                <a:off x="2978150" y="4590075"/>
                <a:ext cx="1513574" cy="369332"/>
              </a:xfrm>
              <a:prstGeom prst="rect">
                <a:avLst/>
              </a:prstGeom>
              <a:blipFill>
                <a:blip r:embed="rId7"/>
                <a:stretch>
                  <a:fillRect t="-6557" b="-4918"/>
                </a:stretch>
              </a:blipFill>
            </p:spPr>
            <p:txBody>
              <a:bodyPr/>
              <a:lstStyle/>
              <a:p>
                <a:r>
                  <a:rPr lang="pt-BR">
                    <a:noFill/>
                  </a:rPr>
                  <a:t> </a:t>
                </a:r>
              </a:p>
            </p:txBody>
          </p:sp>
        </mc:Fallback>
      </mc:AlternateContent>
    </p:spTree>
    <p:extLst>
      <p:ext uri="{BB962C8B-B14F-4D97-AF65-F5344CB8AC3E}">
        <p14:creationId xmlns:p14="http://schemas.microsoft.com/office/powerpoint/2010/main" val="38646173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6DA6E6-C288-35C9-6F74-163708B6665E}"/>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id="{00595392-F324-1A60-5A81-5AE7EAE2B2E1}"/>
              </a:ext>
            </a:extLst>
          </p:cNvPr>
          <p:cNvSpPr>
            <a:spLocks noGrp="1"/>
          </p:cNvSpPr>
          <p:nvPr>
            <p:ph idx="1"/>
          </p:nvPr>
        </p:nvSpPr>
        <p:spPr>
          <a:xfrm>
            <a:off x="838200" y="1825624"/>
            <a:ext cx="11126118" cy="5032375"/>
          </a:xfrm>
        </p:spPr>
        <p:txBody>
          <a:bodyPr>
            <a:normAutofit fontScale="92500" lnSpcReduction="20000"/>
          </a:bodyPr>
          <a:lstStyle/>
          <a:p>
            <a:pPr marL="0" indent="0">
              <a:buNone/>
            </a:pPr>
            <a:r>
              <a:rPr lang="pt-BR" dirty="0"/>
              <a:t>[1] Stuart Russell e Peter </a:t>
            </a:r>
            <a:r>
              <a:rPr lang="pt-BR" dirty="0" err="1"/>
              <a:t>Norvig</a:t>
            </a:r>
            <a:r>
              <a:rPr lang="pt-BR" dirty="0"/>
              <a:t>, “</a:t>
            </a:r>
            <a:r>
              <a:rPr lang="pt-BR" i="1" dirty="0"/>
              <a:t>Artificial </a:t>
            </a:r>
            <a:r>
              <a:rPr lang="pt-BR" i="1" dirty="0" err="1"/>
              <a:t>Intelligence</a:t>
            </a:r>
            <a:r>
              <a:rPr lang="pt-BR" i="1" dirty="0"/>
              <a:t>: A </a:t>
            </a:r>
            <a:r>
              <a:rPr lang="pt-BR" i="1" dirty="0" err="1"/>
              <a:t>Modern</a:t>
            </a:r>
            <a:r>
              <a:rPr lang="pt-BR" i="1" dirty="0"/>
              <a:t> Approach</a:t>
            </a:r>
            <a:r>
              <a:rPr lang="pt-BR" dirty="0"/>
              <a:t>,” Prentice Hall Series in Artificial </a:t>
            </a:r>
            <a:r>
              <a:rPr lang="pt-BR" dirty="0" err="1"/>
              <a:t>Intelligence</a:t>
            </a:r>
            <a:r>
              <a:rPr lang="pt-BR" dirty="0"/>
              <a:t>, 3rd ed., 2015.</a:t>
            </a:r>
          </a:p>
          <a:p>
            <a:pPr marL="0" indent="0">
              <a:buNone/>
            </a:pPr>
            <a:r>
              <a:rPr lang="pt-BR" dirty="0"/>
              <a:t>[2] </a:t>
            </a:r>
            <a:r>
              <a:rPr lang="pt-BR" dirty="0" err="1"/>
              <a:t>Aurélien</a:t>
            </a:r>
            <a:r>
              <a:rPr lang="pt-BR" dirty="0"/>
              <a:t> </a:t>
            </a:r>
            <a:r>
              <a:rPr lang="pt-BR" dirty="0" err="1"/>
              <a:t>Géron</a:t>
            </a:r>
            <a:r>
              <a:rPr lang="pt-BR" dirty="0"/>
              <a:t>, “</a:t>
            </a:r>
            <a:r>
              <a:rPr lang="pt-BR" i="1" dirty="0"/>
              <a:t>Hands-On </a:t>
            </a:r>
            <a:r>
              <a:rPr lang="pt-BR" i="1" dirty="0" err="1"/>
              <a:t>Machine</a:t>
            </a:r>
            <a:r>
              <a:rPr lang="pt-BR" i="1" dirty="0"/>
              <a:t> Learning </a:t>
            </a:r>
            <a:r>
              <a:rPr lang="pt-BR" i="1" dirty="0" err="1"/>
              <a:t>with</a:t>
            </a:r>
            <a:r>
              <a:rPr lang="pt-BR" i="1" dirty="0"/>
              <a:t> </a:t>
            </a:r>
            <a:r>
              <a:rPr lang="pt-BR" i="1" dirty="0" err="1"/>
              <a:t>Scikit-Learn</a:t>
            </a:r>
            <a:r>
              <a:rPr lang="pt-BR" i="1" dirty="0"/>
              <a:t> </a:t>
            </a:r>
            <a:r>
              <a:rPr lang="pt-BR" i="1" dirty="0" err="1"/>
              <a:t>and</a:t>
            </a:r>
            <a:r>
              <a:rPr lang="pt-BR" i="1" dirty="0"/>
              <a:t> TensorFlow: </a:t>
            </a:r>
            <a:r>
              <a:rPr lang="pt-BR" i="1" dirty="0" err="1"/>
              <a:t>Concepts</a:t>
            </a:r>
            <a:r>
              <a:rPr lang="pt-BR" i="1" dirty="0"/>
              <a:t>, Tools, </a:t>
            </a:r>
            <a:r>
              <a:rPr lang="pt-BR" i="1" dirty="0" err="1"/>
              <a:t>and</a:t>
            </a:r>
            <a:r>
              <a:rPr lang="pt-BR" i="1" dirty="0"/>
              <a:t> </a:t>
            </a:r>
            <a:r>
              <a:rPr lang="pt-BR" i="1" dirty="0" err="1"/>
              <a:t>Techniques</a:t>
            </a:r>
            <a:r>
              <a:rPr lang="pt-BR" i="1" dirty="0"/>
              <a:t> </a:t>
            </a:r>
            <a:r>
              <a:rPr lang="pt-BR" i="1" dirty="0" err="1"/>
              <a:t>to</a:t>
            </a:r>
            <a:r>
              <a:rPr lang="pt-BR" i="1" dirty="0"/>
              <a:t> Build </a:t>
            </a:r>
            <a:r>
              <a:rPr lang="pt-BR" i="1" dirty="0" err="1"/>
              <a:t>Intelligent</a:t>
            </a:r>
            <a:r>
              <a:rPr lang="pt-BR" i="1" dirty="0"/>
              <a:t> Systems</a:t>
            </a:r>
            <a:r>
              <a:rPr lang="pt-BR" dirty="0"/>
              <a:t>”, 1st ed., O'Reilly Media, 2017.</a:t>
            </a:r>
          </a:p>
          <a:p>
            <a:pPr marL="0" indent="0">
              <a:buNone/>
            </a:pPr>
            <a:r>
              <a:rPr lang="pt-BR" dirty="0"/>
              <a:t>[3] Levy Boccato, “Notas de aula do curso Tópicos em Sistemas Inteligentes II - Aprendizado de Máquina” (IA006), disponíveis em </a:t>
            </a:r>
            <a:r>
              <a:rPr lang="pt-BR" dirty="0">
                <a:hlinkClick r:id="rId3"/>
              </a:rPr>
              <a:t>https://www.dca.fee.unicamp.br/~lboccato/ia006_2s2019.html</a:t>
            </a:r>
            <a:r>
              <a:rPr lang="pt-BR" dirty="0"/>
              <a:t> (2019).</a:t>
            </a:r>
          </a:p>
          <a:p>
            <a:pPr marL="0" indent="0">
              <a:buNone/>
            </a:pPr>
            <a:r>
              <a:rPr lang="pt-BR" dirty="0"/>
              <a:t>[4] Joseph </a:t>
            </a:r>
            <a:r>
              <a:rPr lang="pt-BR" dirty="0" err="1"/>
              <a:t>Misiti</a:t>
            </a:r>
            <a:r>
              <a:rPr lang="pt-BR" dirty="0"/>
              <a:t>, “</a:t>
            </a:r>
            <a:r>
              <a:rPr lang="pt-BR" i="1" dirty="0" err="1"/>
              <a:t>Awesome</a:t>
            </a:r>
            <a:r>
              <a:rPr lang="pt-BR" i="1" dirty="0"/>
              <a:t> </a:t>
            </a:r>
            <a:r>
              <a:rPr lang="pt-BR" i="1" dirty="0" err="1"/>
              <a:t>Machine</a:t>
            </a:r>
            <a:r>
              <a:rPr lang="pt-BR" i="1" dirty="0"/>
              <a:t>-Learning</a:t>
            </a:r>
            <a:r>
              <a:rPr lang="pt-BR" dirty="0"/>
              <a:t>,” on-line data base </a:t>
            </a:r>
            <a:r>
              <a:rPr lang="pt-BR" dirty="0" err="1"/>
              <a:t>with</a:t>
            </a:r>
            <a:r>
              <a:rPr lang="pt-BR" dirty="0"/>
              <a:t> </a:t>
            </a:r>
            <a:r>
              <a:rPr lang="pt-BR" dirty="0" err="1"/>
              <a:t>several</a:t>
            </a:r>
            <a:r>
              <a:rPr lang="pt-BR" dirty="0"/>
              <a:t> </a:t>
            </a:r>
            <a:r>
              <a:rPr lang="pt-BR" dirty="0" err="1"/>
              <a:t>free</a:t>
            </a:r>
            <a:r>
              <a:rPr lang="pt-BR" dirty="0"/>
              <a:t> </a:t>
            </a:r>
            <a:r>
              <a:rPr lang="pt-BR" dirty="0" err="1"/>
              <a:t>and</a:t>
            </a:r>
            <a:r>
              <a:rPr lang="pt-BR" dirty="0"/>
              <a:t>/</a:t>
            </a:r>
            <a:r>
              <a:rPr lang="pt-BR" dirty="0" err="1"/>
              <a:t>or</a:t>
            </a:r>
            <a:r>
              <a:rPr lang="pt-BR" dirty="0"/>
              <a:t> open-</a:t>
            </a:r>
            <a:r>
              <a:rPr lang="pt-BR" dirty="0" err="1"/>
              <a:t>source</a:t>
            </a:r>
            <a:r>
              <a:rPr lang="pt-BR" dirty="0"/>
              <a:t> books (https://github.com/</a:t>
            </a:r>
            <a:r>
              <a:rPr lang="pt-BR" dirty="0" err="1"/>
              <a:t>josephmisiti</a:t>
            </a:r>
            <a:r>
              <a:rPr lang="pt-BR" dirty="0"/>
              <a:t>/</a:t>
            </a:r>
            <a:r>
              <a:rPr lang="pt-BR" dirty="0" err="1"/>
              <a:t>awesome-machine-learning</a:t>
            </a:r>
            <a:r>
              <a:rPr lang="pt-BR" dirty="0"/>
              <a:t>). </a:t>
            </a:r>
          </a:p>
          <a:p>
            <a:pPr marL="0" indent="0">
              <a:buNone/>
            </a:pPr>
            <a:r>
              <a:rPr lang="pt-BR" dirty="0"/>
              <a:t>[5] C. M. Bishop, “</a:t>
            </a:r>
            <a:r>
              <a:rPr lang="pt-BR" i="1" dirty="0" err="1"/>
              <a:t>Pattern</a:t>
            </a:r>
            <a:r>
              <a:rPr lang="pt-BR" i="1" dirty="0"/>
              <a:t> </a:t>
            </a:r>
            <a:r>
              <a:rPr lang="pt-BR" i="1" dirty="0" err="1"/>
              <a:t>Recognition</a:t>
            </a:r>
            <a:r>
              <a:rPr lang="pt-BR" i="1" dirty="0"/>
              <a:t> </a:t>
            </a:r>
            <a:r>
              <a:rPr lang="pt-BR" i="1" dirty="0" err="1"/>
              <a:t>and</a:t>
            </a:r>
            <a:r>
              <a:rPr lang="pt-BR" i="1" dirty="0"/>
              <a:t> </a:t>
            </a:r>
            <a:r>
              <a:rPr lang="pt-BR" i="1" dirty="0" err="1"/>
              <a:t>Machine</a:t>
            </a:r>
            <a:r>
              <a:rPr lang="pt-BR" i="1" dirty="0"/>
              <a:t> Learning</a:t>
            </a:r>
            <a:r>
              <a:rPr lang="pt-BR" dirty="0"/>
              <a:t>,” Springer, 1st ed., 2006.</a:t>
            </a:r>
          </a:p>
          <a:p>
            <a:pPr marL="0" indent="0">
              <a:buNone/>
            </a:pPr>
            <a:r>
              <a:rPr lang="pt-BR" dirty="0"/>
              <a:t>[6] Coleção de livros, </a:t>
            </a:r>
            <a:r>
              <a:rPr lang="pt-BR" dirty="0">
                <a:hlinkClick r:id="rId4"/>
              </a:rPr>
              <a:t>https://tinyurl.com/mp64ksye</a:t>
            </a:r>
            <a:endParaRPr lang="pt-BR" dirty="0"/>
          </a:p>
        </p:txBody>
      </p:sp>
    </p:spTree>
    <p:extLst>
      <p:ext uri="{BB962C8B-B14F-4D97-AF65-F5344CB8AC3E}">
        <p14:creationId xmlns:p14="http://schemas.microsoft.com/office/powerpoint/2010/main" val="34363157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Avisos</a:t>
            </a:r>
            <a:endParaRPr lang="nl-BE" dirty="0"/>
          </a:p>
        </p:txBody>
      </p:sp>
      <p:sp>
        <p:nvSpPr>
          <p:cNvPr id="3" name="Content Placeholder 2"/>
          <p:cNvSpPr>
            <a:spLocks noGrp="1"/>
          </p:cNvSpPr>
          <p:nvPr>
            <p:ph idx="1"/>
          </p:nvPr>
        </p:nvSpPr>
        <p:spPr>
          <a:xfrm>
            <a:off x="838199" y="1825624"/>
            <a:ext cx="11237537" cy="5032376"/>
          </a:xfrm>
        </p:spPr>
        <p:txBody>
          <a:bodyPr>
            <a:normAutofit/>
          </a:bodyPr>
          <a:lstStyle/>
          <a:p>
            <a:r>
              <a:rPr lang="pt-BR" dirty="0"/>
              <a:t>Toda a nossa comunicação (avisos, atendimentos e tarefas) será feita via Teams.</a:t>
            </a:r>
          </a:p>
          <a:p>
            <a:r>
              <a:rPr lang="pt-BR" dirty="0"/>
              <a:t>Todas as aulas serão gravadas e os vídeos ficarão disponíveis na pasta "</a:t>
            </a:r>
            <a:r>
              <a:rPr lang="pt-BR" dirty="0" err="1"/>
              <a:t>Recordings</a:t>
            </a:r>
            <a:r>
              <a:rPr lang="pt-BR" dirty="0"/>
              <a:t>" dentro de “Arquivos”.</a:t>
            </a:r>
          </a:p>
          <a:p>
            <a:r>
              <a:rPr lang="pt-BR" dirty="0"/>
              <a:t>Todo material do curso está disponível no GitHub: </a:t>
            </a:r>
          </a:p>
          <a:p>
            <a:pPr lvl="1">
              <a:buFont typeface="Wingdings" panose="05000000000000000000" pitchFamily="2" charset="2"/>
              <a:buChar char="§"/>
            </a:pPr>
            <a:r>
              <a:rPr lang="pt-BR" dirty="0">
                <a:hlinkClick r:id="rId2"/>
              </a:rPr>
              <a:t>https://github.com/zz4fap/t319_aprendizado_de_maquina</a:t>
            </a:r>
            <a:endParaRPr lang="en-US" dirty="0"/>
          </a:p>
          <a:p>
            <a:r>
              <a:rPr lang="en-US" dirty="0"/>
              <a:t>As </a:t>
            </a:r>
            <a:r>
              <a:rPr lang="en-US" dirty="0" err="1"/>
              <a:t>entregas</a:t>
            </a:r>
            <a:r>
              <a:rPr lang="en-US" dirty="0"/>
              <a:t> das </a:t>
            </a:r>
            <a:r>
              <a:rPr lang="en-US" dirty="0" err="1"/>
              <a:t>atividades</a:t>
            </a:r>
            <a:r>
              <a:rPr lang="en-US" dirty="0"/>
              <a:t> </a:t>
            </a:r>
            <a:r>
              <a:rPr lang="pt-BR" dirty="0"/>
              <a:t>(laboratórios e quizzes) </a:t>
            </a:r>
            <a:r>
              <a:rPr lang="en-US" dirty="0" err="1"/>
              <a:t>devem</a:t>
            </a:r>
            <a:r>
              <a:rPr lang="en-US" dirty="0"/>
              <a:t> </a:t>
            </a:r>
            <a:r>
              <a:rPr lang="en-US" dirty="0" err="1"/>
              <a:t>ser</a:t>
            </a:r>
            <a:r>
              <a:rPr lang="en-US" dirty="0"/>
              <a:t> </a:t>
            </a:r>
            <a:r>
              <a:rPr lang="en-US" dirty="0" err="1"/>
              <a:t>feitas</a:t>
            </a:r>
            <a:r>
              <a:rPr lang="en-US" dirty="0"/>
              <a:t> </a:t>
            </a:r>
            <a:r>
              <a:rPr lang="en-US" dirty="0" err="1"/>
              <a:t>através</a:t>
            </a:r>
            <a:r>
              <a:rPr lang="en-US" dirty="0"/>
              <a:t> do Teams.</a:t>
            </a:r>
          </a:p>
          <a:p>
            <a:pPr lvl="1">
              <a:buFont typeface="Wingdings" panose="05000000000000000000" pitchFamily="2" charset="2"/>
              <a:buChar char="§"/>
            </a:pPr>
            <a:r>
              <a:rPr lang="en-US" dirty="0"/>
              <a:t>Se </a:t>
            </a:r>
            <a:r>
              <a:rPr lang="en-US" dirty="0" err="1"/>
              <a:t>atentem</a:t>
            </a:r>
            <a:r>
              <a:rPr lang="en-US" dirty="0"/>
              <a:t> </a:t>
            </a:r>
            <a:r>
              <a:rPr lang="en-US" dirty="0" err="1"/>
              <a:t>às</a:t>
            </a:r>
            <a:r>
              <a:rPr lang="en-US" dirty="0"/>
              <a:t> </a:t>
            </a:r>
            <a:r>
              <a:rPr lang="en-US" dirty="0" err="1"/>
              <a:t>datas</a:t>
            </a:r>
            <a:r>
              <a:rPr lang="en-US" dirty="0"/>
              <a:t> e </a:t>
            </a:r>
            <a:r>
              <a:rPr lang="en-US" dirty="0" err="1"/>
              <a:t>horários</a:t>
            </a:r>
            <a:r>
              <a:rPr lang="en-US" dirty="0"/>
              <a:t> de </a:t>
            </a:r>
            <a:r>
              <a:rPr lang="en-US" dirty="0" err="1"/>
              <a:t>entrega</a:t>
            </a:r>
            <a:r>
              <a:rPr lang="en-US" dirty="0"/>
              <a:t> das </a:t>
            </a:r>
            <a:r>
              <a:rPr lang="en-US" dirty="0" err="1"/>
              <a:t>atividades</a:t>
            </a:r>
            <a:r>
              <a:rPr lang="en-US" dirty="0"/>
              <a:t> no Teams.</a:t>
            </a:r>
            <a:br>
              <a:rPr lang="pt-BR" dirty="0"/>
            </a:br>
            <a:endParaRPr lang="pt-BR" dirty="0"/>
          </a:p>
        </p:txBody>
      </p:sp>
    </p:spTree>
    <p:extLst>
      <p:ext uri="{BB962C8B-B14F-4D97-AF65-F5344CB8AC3E}">
        <p14:creationId xmlns:p14="http://schemas.microsoft.com/office/powerpoint/2010/main" val="8490152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Avisos</a:t>
            </a:r>
            <a:endParaRPr lang="nl-BE" dirty="0"/>
          </a:p>
        </p:txBody>
      </p:sp>
      <p:sp>
        <p:nvSpPr>
          <p:cNvPr id="3" name="Content Placeholder 2"/>
          <p:cNvSpPr>
            <a:spLocks noGrp="1"/>
          </p:cNvSpPr>
          <p:nvPr>
            <p:ph idx="1"/>
          </p:nvPr>
        </p:nvSpPr>
        <p:spPr>
          <a:xfrm>
            <a:off x="838199" y="1825624"/>
            <a:ext cx="11237537" cy="5032376"/>
          </a:xfrm>
        </p:spPr>
        <p:txBody>
          <a:bodyPr>
            <a:normAutofit/>
          </a:bodyPr>
          <a:lstStyle/>
          <a:p>
            <a:r>
              <a:rPr lang="pt-BR" dirty="0"/>
              <a:t>Vídeos do minicurso curso de Python e de como usar o </a:t>
            </a:r>
            <a:r>
              <a:rPr lang="pt-BR" dirty="0" err="1"/>
              <a:t>Colab</a:t>
            </a:r>
            <a:r>
              <a:rPr lang="pt-BR" dirty="0"/>
              <a:t> estão na pasta “</a:t>
            </a:r>
            <a:r>
              <a:rPr lang="pt-BR" i="1" dirty="0" err="1"/>
              <a:t>Recordings</a:t>
            </a:r>
            <a:r>
              <a:rPr lang="pt-BR" i="1" dirty="0"/>
              <a:t>”</a:t>
            </a:r>
            <a:r>
              <a:rPr lang="pt-BR" dirty="0"/>
              <a:t> dentro de “Arquivos”.</a:t>
            </a:r>
          </a:p>
          <a:p>
            <a:r>
              <a:rPr lang="pt-BR" dirty="0"/>
              <a:t>Horários de Atendimento</a:t>
            </a:r>
          </a:p>
          <a:p>
            <a:pPr lvl="1">
              <a:buFont typeface="Wingdings" panose="05000000000000000000" pitchFamily="2" charset="2"/>
              <a:buChar char="§"/>
            </a:pPr>
            <a:r>
              <a:rPr lang="pt-BR" dirty="0"/>
              <a:t>Professor: quartas-feiras das 17:30 às 18:30 e quintas-feiras das 16:00 às 17:00.</a:t>
            </a:r>
          </a:p>
          <a:p>
            <a:pPr lvl="1">
              <a:buFont typeface="Wingdings" panose="05000000000000000000" pitchFamily="2" charset="2"/>
              <a:buChar char="§"/>
            </a:pPr>
            <a:r>
              <a:rPr lang="pt-BR" dirty="0"/>
              <a:t>Monitor (Vítor Oliveira: vitor.oliveira@ges.inatel.br): terças-feiras das 17:30 às 19:30.</a:t>
            </a:r>
          </a:p>
          <a:p>
            <a:pPr lvl="1">
              <a:buFont typeface="Wingdings" panose="05000000000000000000" pitchFamily="2" charset="2"/>
              <a:buChar char="§"/>
            </a:pPr>
            <a:r>
              <a:rPr lang="pt-BR" dirty="0"/>
              <a:t>Atendimento remoto via Teams. </a:t>
            </a:r>
            <a:br>
              <a:rPr lang="pt-BR" dirty="0"/>
            </a:br>
            <a:endParaRPr lang="pt-BR" dirty="0"/>
          </a:p>
        </p:txBody>
      </p:sp>
    </p:spTree>
    <p:extLst>
      <p:ext uri="{BB962C8B-B14F-4D97-AF65-F5344CB8AC3E}">
        <p14:creationId xmlns:p14="http://schemas.microsoft.com/office/powerpoint/2010/main" val="5498900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200" y="1825624"/>
            <a:ext cx="11010900" cy="5032375"/>
          </a:xfrm>
        </p:spPr>
        <p:txBody>
          <a:bodyPr/>
          <a:lstStyle/>
          <a:p>
            <a:r>
              <a:rPr lang="pt-BR" b="1" dirty="0"/>
              <a:t>Quiz</a:t>
            </a:r>
            <a:r>
              <a:rPr lang="pt-BR" dirty="0"/>
              <a:t>: “</a:t>
            </a:r>
            <a:r>
              <a:rPr lang="pt-BR" i="1" dirty="0"/>
              <a:t>T319 - Quiz - Introdução</a:t>
            </a:r>
            <a:r>
              <a:rPr lang="pt-BR" dirty="0"/>
              <a:t>” que se encontra no MS Teams.</a:t>
            </a:r>
          </a:p>
          <a:p>
            <a:r>
              <a:rPr lang="pt-BR" b="1" dirty="0"/>
              <a:t>Exercício Prático</a:t>
            </a:r>
            <a:r>
              <a:rPr lang="pt-BR" dirty="0"/>
              <a:t>: </a:t>
            </a:r>
            <a:r>
              <a:rPr lang="pt-BR" b="1" dirty="0">
                <a:hlinkClick r:id="rId3"/>
              </a:rPr>
              <a:t>Laboratório #1</a:t>
            </a:r>
            <a:r>
              <a:rPr lang="pt-BR" dirty="0"/>
              <a:t>.</a:t>
            </a:r>
          </a:p>
          <a:p>
            <a:pPr lvl="1"/>
            <a:r>
              <a:rPr lang="pt-BR" dirty="0"/>
              <a:t>Pode ser acessado através do link acima (Google </a:t>
            </a:r>
            <a:r>
              <a:rPr lang="pt-BR" dirty="0" err="1"/>
              <a:t>Colab</a:t>
            </a:r>
            <a:r>
              <a:rPr lang="pt-BR" dirty="0"/>
              <a:t>) ou no GitHub.</a:t>
            </a:r>
          </a:p>
          <a:p>
            <a:pPr lvl="1"/>
            <a:r>
              <a:rPr lang="pt-BR" dirty="0"/>
              <a:t>Vídeo explicando o laboratório #1: Arquivos -&gt; </a:t>
            </a:r>
            <a:r>
              <a:rPr lang="pt-BR" dirty="0" err="1"/>
              <a:t>Recordings</a:t>
            </a:r>
            <a:r>
              <a:rPr lang="pt-BR" dirty="0"/>
              <a:t> -&gt; Laboratório #1</a:t>
            </a:r>
          </a:p>
          <a:p>
            <a:pPr lvl="1"/>
            <a:r>
              <a:rPr lang="pt-BR" dirty="0"/>
              <a:t>Se atentem aos prazos de entrega.</a:t>
            </a:r>
          </a:p>
          <a:p>
            <a:pPr lvl="1"/>
            <a:r>
              <a:rPr lang="pt-BR" dirty="0">
                <a:hlinkClick r:id="rId4"/>
              </a:rPr>
              <a:t>Instruções para resolução e entrega dos laboratórios</a:t>
            </a:r>
            <a:r>
              <a:rPr lang="pt-BR" dirty="0"/>
              <a:t>.</a:t>
            </a:r>
          </a:p>
        </p:txBody>
      </p:sp>
    </p:spTree>
    <p:extLst>
      <p:ext uri="{BB962C8B-B14F-4D97-AF65-F5344CB8AC3E}">
        <p14:creationId xmlns:p14="http://schemas.microsoft.com/office/powerpoint/2010/main" val="20371607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37951780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6461" y="334630"/>
            <a:ext cx="6161942" cy="1923895"/>
          </a:xfrm>
          <a:prstGeom prst="rect">
            <a:avLst/>
          </a:prstGeom>
        </p:spPr>
      </p:pic>
      <p:pic>
        <p:nvPicPr>
          <p:cNvPr id="5" name="Picture 4"/>
          <p:cNvPicPr>
            <a:picLocks noChangeAspect="1"/>
          </p:cNvPicPr>
          <p:nvPr/>
        </p:nvPicPr>
        <p:blipFill>
          <a:blip r:embed="rId3"/>
          <a:stretch>
            <a:fillRect/>
          </a:stretch>
        </p:blipFill>
        <p:spPr>
          <a:xfrm>
            <a:off x="3106614" y="2470238"/>
            <a:ext cx="6450623" cy="2006144"/>
          </a:xfrm>
          <a:prstGeom prst="rect">
            <a:avLst/>
          </a:prstGeom>
        </p:spPr>
      </p:pic>
      <p:pic>
        <p:nvPicPr>
          <p:cNvPr id="6" name="Picture 5"/>
          <p:cNvPicPr>
            <a:picLocks noChangeAspect="1"/>
          </p:cNvPicPr>
          <p:nvPr/>
        </p:nvPicPr>
        <p:blipFill>
          <a:blip r:embed="rId4"/>
          <a:stretch>
            <a:fillRect/>
          </a:stretch>
        </p:blipFill>
        <p:spPr>
          <a:xfrm>
            <a:off x="5285849" y="4688095"/>
            <a:ext cx="6706859" cy="2038968"/>
          </a:xfrm>
          <a:prstGeom prst="rect">
            <a:avLst/>
          </a:prstGeom>
        </p:spPr>
      </p:pic>
    </p:spTree>
    <p:extLst>
      <p:ext uri="{BB962C8B-B14F-4D97-AF65-F5344CB8AC3E}">
        <p14:creationId xmlns:p14="http://schemas.microsoft.com/office/powerpoint/2010/main" val="1533886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F48192-B348-4C3E-8621-D3755D2230F8}"/>
              </a:ext>
            </a:extLst>
          </p:cNvPr>
          <p:cNvSpPr>
            <a:spLocks noGrp="1"/>
          </p:cNvSpPr>
          <p:nvPr>
            <p:ph type="title"/>
          </p:nvPr>
        </p:nvSpPr>
        <p:spPr/>
        <p:txBody>
          <a:bodyPr/>
          <a:lstStyle/>
          <a:p>
            <a:r>
              <a:rPr lang="pt-BR" dirty="0"/>
              <a:t>Objetivo do curso</a:t>
            </a:r>
          </a:p>
        </p:txBody>
      </p:sp>
      <p:sp>
        <p:nvSpPr>
          <p:cNvPr id="3" name="Espaço Reservado para Conteúdo 2">
            <a:extLst>
              <a:ext uri="{FF2B5EF4-FFF2-40B4-BE49-F238E27FC236}">
                <a16:creationId xmlns:a16="http://schemas.microsoft.com/office/drawing/2014/main" id="{E3DECB90-AFD9-4AC6-A356-C93A7442A6E6}"/>
              </a:ext>
            </a:extLst>
          </p:cNvPr>
          <p:cNvSpPr>
            <a:spLocks noGrp="1"/>
          </p:cNvSpPr>
          <p:nvPr>
            <p:ph idx="1"/>
          </p:nvPr>
        </p:nvSpPr>
        <p:spPr>
          <a:xfrm>
            <a:off x="838200" y="1825623"/>
            <a:ext cx="7841343" cy="5032376"/>
          </a:xfrm>
        </p:spPr>
        <p:txBody>
          <a:bodyPr>
            <a:normAutofit/>
          </a:bodyPr>
          <a:lstStyle/>
          <a:p>
            <a:r>
              <a:rPr lang="pt-BR" dirty="0"/>
              <a:t>O objetivo principal do curso é apresentar</a:t>
            </a:r>
          </a:p>
          <a:p>
            <a:pPr lvl="1">
              <a:buFont typeface="Wingdings" panose="05000000000000000000" pitchFamily="2" charset="2"/>
              <a:buChar char="§"/>
            </a:pPr>
            <a:r>
              <a:rPr lang="pt-BR" dirty="0"/>
              <a:t>os </a:t>
            </a:r>
            <a:r>
              <a:rPr lang="pt-BR" b="1" i="1" dirty="0"/>
              <a:t>conceitos fundamentais </a:t>
            </a:r>
            <a:r>
              <a:rPr lang="pt-BR" dirty="0"/>
              <a:t>da teoria do aprendizado de máquina.</a:t>
            </a:r>
          </a:p>
          <a:p>
            <a:pPr lvl="1">
              <a:buFont typeface="Wingdings" panose="05000000000000000000" pitchFamily="2" charset="2"/>
              <a:buChar char="§"/>
            </a:pPr>
            <a:r>
              <a:rPr lang="pt-BR" dirty="0"/>
              <a:t>um </a:t>
            </a:r>
            <a:r>
              <a:rPr lang="pt-BR" b="1" i="1" dirty="0"/>
              <a:t>conjunto de ferramentas </a:t>
            </a:r>
            <a:r>
              <a:rPr lang="pt-BR" dirty="0"/>
              <a:t>(ou seja, algoritmos) de aprendizado de máquina para solução de diversos tipos de problemas.</a:t>
            </a:r>
          </a:p>
          <a:p>
            <a:r>
              <a:rPr lang="pt-BR" dirty="0"/>
              <a:t>Ao final do curso vocês devem ser capazes de</a:t>
            </a:r>
          </a:p>
          <a:p>
            <a:pPr lvl="1">
              <a:buFont typeface="Wingdings" panose="05000000000000000000" pitchFamily="2" charset="2"/>
              <a:buChar char="§"/>
            </a:pPr>
            <a:r>
              <a:rPr lang="pt-BR" dirty="0"/>
              <a:t>Entender e discutir os principais algoritmos de ML.</a:t>
            </a:r>
          </a:p>
          <a:p>
            <a:pPr lvl="1">
              <a:buFont typeface="Wingdings" panose="05000000000000000000" pitchFamily="2" charset="2"/>
              <a:buChar char="§"/>
            </a:pPr>
            <a:r>
              <a:rPr lang="pt-BR" dirty="0"/>
              <a:t>Compreender a terminologia utilizada na área.</a:t>
            </a:r>
          </a:p>
          <a:p>
            <a:pPr lvl="1">
              <a:buFont typeface="Wingdings" panose="05000000000000000000" pitchFamily="2" charset="2"/>
              <a:buChar char="§"/>
            </a:pPr>
            <a:r>
              <a:rPr lang="pt-BR" dirty="0"/>
              <a:t>Compreender o funcionamento de novos algoritmos de ML.</a:t>
            </a:r>
          </a:p>
          <a:p>
            <a:pPr lvl="1">
              <a:buFont typeface="Wingdings" panose="05000000000000000000" pitchFamily="2" charset="2"/>
              <a:buChar char="§"/>
            </a:pPr>
            <a:r>
              <a:rPr lang="pt-BR" dirty="0"/>
              <a:t>Aplicar algoritmos de ML para a resolução de problemas.</a:t>
            </a:r>
          </a:p>
        </p:txBody>
      </p:sp>
      <p:pic>
        <p:nvPicPr>
          <p:cNvPr id="3074" name="Picture 2" descr="Image result for machine learning">
            <a:extLst>
              <a:ext uri="{FF2B5EF4-FFF2-40B4-BE49-F238E27FC236}">
                <a16:creationId xmlns:a16="http://schemas.microsoft.com/office/drawing/2014/main" id="{78A93243-9634-4B0E-B1B2-37A218EAEA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32691" y="4573625"/>
            <a:ext cx="3249784" cy="22748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chine Learning | Informate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9543" y="132931"/>
            <a:ext cx="3512457" cy="162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791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9">
            <a:extLst>
              <a:ext uri="{FF2B5EF4-FFF2-40B4-BE49-F238E27FC236}">
                <a16:creationId xmlns:a16="http://schemas.microsoft.com/office/drawing/2014/main" id="{0B96ABED-DB41-410B-A604-C06F86EA7584}"/>
              </a:ext>
            </a:extLst>
          </p:cNvPr>
          <p:cNvGrpSpPr/>
          <p:nvPr/>
        </p:nvGrpSpPr>
        <p:grpSpPr>
          <a:xfrm>
            <a:off x="3626636" y="1405826"/>
            <a:ext cx="4686092" cy="4456335"/>
            <a:chOff x="7006340" y="1423936"/>
            <a:chExt cx="5099455" cy="5103211"/>
          </a:xfrm>
        </p:grpSpPr>
        <p:sp>
          <p:nvSpPr>
            <p:cNvPr id="5" name="Elipse 3">
              <a:extLst>
                <a:ext uri="{FF2B5EF4-FFF2-40B4-BE49-F238E27FC236}">
                  <a16:creationId xmlns:a16="http://schemas.microsoft.com/office/drawing/2014/main" id="{78EA9474-9E04-44C4-9E19-67FD40FBA058}"/>
                </a:ext>
              </a:extLst>
            </p:cNvPr>
            <p:cNvSpPr>
              <a:spLocks noChangeAspect="1"/>
            </p:cNvSpPr>
            <p:nvPr/>
          </p:nvSpPr>
          <p:spPr>
            <a:xfrm>
              <a:off x="7006340" y="1423936"/>
              <a:ext cx="5099455" cy="509945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6" name="Elipse 4">
              <a:extLst>
                <a:ext uri="{FF2B5EF4-FFF2-40B4-BE49-F238E27FC236}">
                  <a16:creationId xmlns:a16="http://schemas.microsoft.com/office/drawing/2014/main" id="{DA23CE7C-64D2-4FF1-83C3-4920F0AD635C}"/>
                </a:ext>
              </a:extLst>
            </p:cNvPr>
            <p:cNvSpPr>
              <a:spLocks noChangeAspect="1"/>
            </p:cNvSpPr>
            <p:nvPr/>
          </p:nvSpPr>
          <p:spPr>
            <a:xfrm>
              <a:off x="7361718" y="2479686"/>
              <a:ext cx="4307188" cy="404746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7" name="Elipse 5">
              <a:extLst>
                <a:ext uri="{FF2B5EF4-FFF2-40B4-BE49-F238E27FC236}">
                  <a16:creationId xmlns:a16="http://schemas.microsoft.com/office/drawing/2014/main" id="{BDF2AACA-BD34-40AD-9FDE-4F93EBB4342D}"/>
                </a:ext>
              </a:extLst>
            </p:cNvPr>
            <p:cNvSpPr>
              <a:spLocks noChangeAspect="1"/>
            </p:cNvSpPr>
            <p:nvPr/>
          </p:nvSpPr>
          <p:spPr>
            <a:xfrm>
              <a:off x="8189878" y="3987278"/>
              <a:ext cx="2732377" cy="253799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8" name="CaixaDeTexto 10">
              <a:extLst>
                <a:ext uri="{FF2B5EF4-FFF2-40B4-BE49-F238E27FC236}">
                  <a16:creationId xmlns:a16="http://schemas.microsoft.com/office/drawing/2014/main" id="{51F63BB8-6AA0-41B8-AF42-7EF062B069A1}"/>
                </a:ext>
              </a:extLst>
            </p:cNvPr>
            <p:cNvSpPr txBox="1"/>
            <p:nvPr/>
          </p:nvSpPr>
          <p:spPr>
            <a:xfrm>
              <a:off x="7720067" y="1589713"/>
              <a:ext cx="3671999" cy="800219"/>
            </a:xfrm>
            <a:prstGeom prst="rect">
              <a:avLst/>
            </a:prstGeom>
            <a:noFill/>
          </p:spPr>
          <p:txBody>
            <a:bodyPr wrap="square" rtlCol="0">
              <a:spAutoFit/>
            </a:bodyPr>
            <a:lstStyle/>
            <a:p>
              <a:pPr algn="ctr"/>
              <a:r>
                <a:rPr lang="pt-BR" b="1" dirty="0">
                  <a:solidFill>
                    <a:schemeClr val="bg1"/>
                  </a:solidFill>
                </a:rPr>
                <a:t>Inteligência Artificial</a:t>
              </a:r>
            </a:p>
            <a:p>
              <a:pPr algn="ctr"/>
              <a:r>
                <a:rPr lang="pt-BR" sz="1400" dirty="0">
                  <a:solidFill>
                    <a:schemeClr val="bg1"/>
                  </a:solidFill>
                </a:rPr>
                <a:t>Programas que podem sentir, raciocinar, agir, aprender e se adaptar como humanos</a:t>
              </a:r>
            </a:p>
          </p:txBody>
        </p:sp>
        <p:sp>
          <p:nvSpPr>
            <p:cNvPr id="9" name="CaixaDeTexto 11">
              <a:extLst>
                <a:ext uri="{FF2B5EF4-FFF2-40B4-BE49-F238E27FC236}">
                  <a16:creationId xmlns:a16="http://schemas.microsoft.com/office/drawing/2014/main" id="{DFD039E3-20CE-44F5-92EF-195036537592}"/>
                </a:ext>
              </a:extLst>
            </p:cNvPr>
            <p:cNvSpPr txBox="1"/>
            <p:nvPr/>
          </p:nvSpPr>
          <p:spPr>
            <a:xfrm>
              <a:off x="7901892" y="2847635"/>
              <a:ext cx="3286067" cy="1163095"/>
            </a:xfrm>
            <a:prstGeom prst="rect">
              <a:avLst/>
            </a:prstGeom>
            <a:noFill/>
          </p:spPr>
          <p:txBody>
            <a:bodyPr wrap="square" rtlCol="0">
              <a:spAutoFit/>
            </a:bodyPr>
            <a:lstStyle/>
            <a:p>
              <a:pPr algn="ctr"/>
              <a:r>
                <a:rPr lang="pt-BR" b="1" dirty="0">
                  <a:solidFill>
                    <a:schemeClr val="bg1"/>
                  </a:solidFill>
                </a:rPr>
                <a:t>Aprendizado de Máquina</a:t>
              </a:r>
            </a:p>
            <a:p>
              <a:pPr algn="ctr"/>
              <a:r>
                <a:rPr lang="pt-BR" sz="1400" dirty="0">
                  <a:solidFill>
                    <a:schemeClr val="bg1"/>
                  </a:solidFill>
                </a:rPr>
                <a:t>Algoritmos que permitem que uma máquina aprenda automaticamente sem ser explicitamente programada</a:t>
              </a:r>
            </a:p>
          </p:txBody>
        </p:sp>
        <p:sp>
          <p:nvSpPr>
            <p:cNvPr id="10" name="CaixaDeTexto 12">
              <a:extLst>
                <a:ext uri="{FF2B5EF4-FFF2-40B4-BE49-F238E27FC236}">
                  <a16:creationId xmlns:a16="http://schemas.microsoft.com/office/drawing/2014/main" id="{2BA92F8A-1455-40AE-B18C-EA6C3DE256D6}"/>
                </a:ext>
              </a:extLst>
            </p:cNvPr>
            <p:cNvSpPr txBox="1"/>
            <p:nvPr/>
          </p:nvSpPr>
          <p:spPr>
            <a:xfrm>
              <a:off x="8319235" y="4182525"/>
              <a:ext cx="2511974" cy="1015663"/>
            </a:xfrm>
            <a:prstGeom prst="rect">
              <a:avLst/>
            </a:prstGeom>
            <a:noFill/>
          </p:spPr>
          <p:txBody>
            <a:bodyPr wrap="square" rtlCol="0">
              <a:spAutoFit/>
            </a:bodyPr>
            <a:lstStyle/>
            <a:p>
              <a:pPr algn="ctr"/>
              <a:r>
                <a:rPr lang="pt-BR" b="1" dirty="0">
                  <a:solidFill>
                    <a:schemeClr val="bg1"/>
                  </a:solidFill>
                </a:rPr>
                <a:t>Redes Neurais Artificiais</a:t>
              </a:r>
            </a:p>
            <a:p>
              <a:pPr algn="ctr"/>
              <a:r>
                <a:rPr lang="pt-BR" sz="1400" dirty="0" err="1">
                  <a:solidFill>
                    <a:schemeClr val="bg1"/>
                  </a:solidFill>
                </a:rPr>
                <a:t>Multilayer</a:t>
              </a:r>
              <a:r>
                <a:rPr lang="pt-BR" sz="1400" dirty="0">
                  <a:solidFill>
                    <a:schemeClr val="bg1"/>
                  </a:solidFill>
                </a:rPr>
                <a:t> </a:t>
              </a:r>
              <a:r>
                <a:rPr lang="pt-BR" sz="1400" dirty="0" err="1">
                  <a:solidFill>
                    <a:schemeClr val="bg1"/>
                  </a:solidFill>
                </a:rPr>
                <a:t>perceptron</a:t>
              </a:r>
              <a:r>
                <a:rPr lang="pt-BR" sz="1400" dirty="0">
                  <a:solidFill>
                    <a:schemeClr val="bg1"/>
                  </a:solidFill>
                </a:rPr>
                <a:t>, </a:t>
              </a:r>
              <a:r>
                <a:rPr lang="pt-BR" sz="1400" dirty="0" err="1">
                  <a:solidFill>
                    <a:schemeClr val="bg1"/>
                  </a:solidFill>
                </a:rPr>
                <a:t>Convolutional</a:t>
              </a:r>
              <a:r>
                <a:rPr lang="pt-BR" sz="1400" dirty="0">
                  <a:solidFill>
                    <a:schemeClr val="bg1"/>
                  </a:solidFill>
                </a:rPr>
                <a:t>, </a:t>
              </a:r>
              <a:r>
                <a:rPr lang="pt-BR" sz="1400" dirty="0" err="1">
                  <a:solidFill>
                    <a:schemeClr val="bg1"/>
                  </a:solidFill>
                </a:rPr>
                <a:t>Recursive</a:t>
              </a:r>
              <a:r>
                <a:rPr lang="pt-BR" sz="1400" dirty="0">
                  <a:solidFill>
                    <a:schemeClr val="bg1"/>
                  </a:solidFill>
                </a:rPr>
                <a:t> Networks, etc.</a:t>
              </a:r>
            </a:p>
          </p:txBody>
        </p:sp>
      </p:grpSp>
    </p:spTree>
    <p:extLst>
      <p:ext uri="{BB962C8B-B14F-4D97-AF65-F5344CB8AC3E}">
        <p14:creationId xmlns:p14="http://schemas.microsoft.com/office/powerpoint/2010/main" val="40265351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2393319" y="1251204"/>
            <a:ext cx="3470286" cy="4179291"/>
            <a:chOff x="2393319" y="1251204"/>
            <a:chExt cx="3470286" cy="4179291"/>
          </a:xfrm>
        </p:grpSpPr>
        <p:sp>
          <p:nvSpPr>
            <p:cNvPr id="4" name="Rectangle 3"/>
            <p:cNvSpPr/>
            <p:nvPr/>
          </p:nvSpPr>
          <p:spPr>
            <a:xfrm>
              <a:off x="3849753" y="1709527"/>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Inicialização</a:t>
              </a:r>
            </a:p>
          </p:txBody>
        </p:sp>
        <p:sp>
          <p:nvSpPr>
            <p:cNvPr id="5" name="Rectangle 4"/>
            <p:cNvSpPr/>
            <p:nvPr/>
          </p:nvSpPr>
          <p:spPr>
            <a:xfrm>
              <a:off x="3849755" y="2534476"/>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Seleção</a:t>
              </a:r>
            </a:p>
          </p:txBody>
        </p:sp>
        <p:cxnSp>
          <p:nvCxnSpPr>
            <p:cNvPr id="9" name="Straight Arrow Connector 8"/>
            <p:cNvCxnSpPr>
              <a:stCxn id="4" idx="2"/>
              <a:endCxn id="5" idx="0"/>
            </p:cNvCxnSpPr>
            <p:nvPr/>
          </p:nvCxnSpPr>
          <p:spPr>
            <a:xfrm>
              <a:off x="4518988" y="2213110"/>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Diamond 16"/>
            <p:cNvSpPr/>
            <p:nvPr/>
          </p:nvSpPr>
          <p:spPr>
            <a:xfrm>
              <a:off x="4254356" y="3361498"/>
              <a:ext cx="529262" cy="419099"/>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18" name="Straight Arrow Connector 17"/>
            <p:cNvCxnSpPr>
              <a:endCxn id="17" idx="0"/>
            </p:cNvCxnSpPr>
            <p:nvPr/>
          </p:nvCxnSpPr>
          <p:spPr>
            <a:xfrm flipH="1">
              <a:off x="4518987" y="3040132"/>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514722" y="3671076"/>
              <a:ext cx="1006121" cy="430887"/>
            </a:xfrm>
            <a:prstGeom prst="rect">
              <a:avLst/>
            </a:prstGeom>
          </p:spPr>
          <p:txBody>
            <a:bodyPr wrap="square">
              <a:spAutoFit/>
            </a:bodyPr>
            <a:lstStyle/>
            <a:p>
              <a:pPr algn="ctr"/>
              <a:r>
                <a:rPr lang="pt-BR" sz="1100" dirty="0"/>
                <a:t>critério de parada = false</a:t>
              </a:r>
            </a:p>
          </p:txBody>
        </p:sp>
        <p:sp>
          <p:nvSpPr>
            <p:cNvPr id="30" name="Flowchart: Connector 29"/>
            <p:cNvSpPr/>
            <p:nvPr/>
          </p:nvSpPr>
          <p:spPr>
            <a:xfrm>
              <a:off x="5287408" y="3499047"/>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p:cNvSpPr/>
            <p:nvPr/>
          </p:nvSpPr>
          <p:spPr>
            <a:xfrm>
              <a:off x="4779824" y="3104160"/>
              <a:ext cx="1083781" cy="430887"/>
            </a:xfrm>
            <a:prstGeom prst="rect">
              <a:avLst/>
            </a:prstGeom>
          </p:spPr>
          <p:txBody>
            <a:bodyPr wrap="square">
              <a:spAutoFit/>
            </a:bodyPr>
            <a:lstStyle/>
            <a:p>
              <a:pPr algn="ctr"/>
              <a:r>
                <a:rPr lang="pt-BR" sz="1100" dirty="0"/>
                <a:t>critério de parada = </a:t>
              </a:r>
              <a:r>
                <a:rPr lang="pt-BR" sz="1100" dirty="0" err="1"/>
                <a:t>true</a:t>
              </a:r>
              <a:endParaRPr lang="pt-BR" sz="1100" dirty="0"/>
            </a:p>
          </p:txBody>
        </p:sp>
        <p:sp>
          <p:nvSpPr>
            <p:cNvPr id="33" name="Flowchart: Connector 32"/>
            <p:cNvSpPr/>
            <p:nvPr/>
          </p:nvSpPr>
          <p:spPr>
            <a:xfrm>
              <a:off x="4442722" y="1251204"/>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Straight Arrow Connector 33"/>
            <p:cNvCxnSpPr/>
            <p:nvPr/>
          </p:nvCxnSpPr>
          <p:spPr>
            <a:xfrm flipH="1">
              <a:off x="4514722" y="1402184"/>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ular Callout 34"/>
            <p:cNvSpPr/>
            <p:nvPr/>
          </p:nvSpPr>
          <p:spPr>
            <a:xfrm>
              <a:off x="2393319" y="1297052"/>
              <a:ext cx="1123950" cy="824949"/>
            </a:xfrm>
            <a:prstGeom prst="wedgeRectCallout">
              <a:avLst>
                <a:gd name="adj1" fmla="val 74001"/>
                <a:gd name="adj2" fmla="val 3132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Indivíduos com diferentes características</a:t>
              </a:r>
            </a:p>
          </p:txBody>
        </p:sp>
        <p:sp>
          <p:nvSpPr>
            <p:cNvPr id="37" name="Rectangular Callout 36"/>
            <p:cNvSpPr/>
            <p:nvPr/>
          </p:nvSpPr>
          <p:spPr>
            <a:xfrm>
              <a:off x="2393319" y="2373792"/>
              <a:ext cx="1123950" cy="1297284"/>
            </a:xfrm>
            <a:prstGeom prst="wedgeRectCallout">
              <a:avLst>
                <a:gd name="adj1" fmla="val 75696"/>
                <a:gd name="adj2" fmla="val -2357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Função de aptidão seleciona os melhores indivíduos para próxima geração</a:t>
              </a:r>
            </a:p>
          </p:txBody>
        </p:sp>
        <p:sp>
          <p:nvSpPr>
            <p:cNvPr id="38" name="Rectangle 37"/>
            <p:cNvSpPr/>
            <p:nvPr/>
          </p:nvSpPr>
          <p:spPr>
            <a:xfrm>
              <a:off x="3859278" y="4101963"/>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Cruzamento</a:t>
              </a:r>
            </a:p>
          </p:txBody>
        </p:sp>
        <p:sp>
          <p:nvSpPr>
            <p:cNvPr id="39" name="Rectangle 38"/>
            <p:cNvSpPr/>
            <p:nvPr/>
          </p:nvSpPr>
          <p:spPr>
            <a:xfrm>
              <a:off x="3859278" y="4926912"/>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Mutação</a:t>
              </a:r>
            </a:p>
          </p:txBody>
        </p:sp>
        <p:cxnSp>
          <p:nvCxnSpPr>
            <p:cNvPr id="40" name="Straight Arrow Connector 39"/>
            <p:cNvCxnSpPr>
              <a:endCxn id="38" idx="0"/>
            </p:cNvCxnSpPr>
            <p:nvPr/>
          </p:nvCxnSpPr>
          <p:spPr>
            <a:xfrm flipH="1">
              <a:off x="4528513" y="3780597"/>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8" idx="2"/>
              <a:endCxn id="39" idx="0"/>
            </p:cNvCxnSpPr>
            <p:nvPr/>
          </p:nvCxnSpPr>
          <p:spPr>
            <a:xfrm>
              <a:off x="4528513" y="4605546"/>
              <a:ext cx="0"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2"/>
            </p:cNvCxnSpPr>
            <p:nvPr/>
          </p:nvCxnSpPr>
          <p:spPr>
            <a:xfrm>
              <a:off x="4793142" y="3571047"/>
              <a:ext cx="4942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39" idx="3"/>
              <a:endCxn id="5" idx="3"/>
            </p:cNvCxnSpPr>
            <p:nvPr/>
          </p:nvCxnSpPr>
          <p:spPr>
            <a:xfrm flipH="1" flipV="1">
              <a:off x="5188224" y="2786268"/>
              <a:ext cx="9523" cy="2392436"/>
            </a:xfrm>
            <a:prstGeom prst="bentConnector3">
              <a:avLst>
                <a:gd name="adj1" fmla="val -90018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0602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2869966" y="342552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State</a:t>
            </a:r>
          </a:p>
        </p:txBody>
      </p:sp>
      <p:sp>
        <p:nvSpPr>
          <p:cNvPr id="6" name="Oval 5"/>
          <p:cNvSpPr/>
          <p:nvPr/>
        </p:nvSpPr>
        <p:spPr>
          <a:xfrm>
            <a:off x="3355966" y="444009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Action</a:t>
            </a:r>
          </a:p>
        </p:txBody>
      </p:sp>
      <p:graphicFrame>
        <p:nvGraphicFramePr>
          <p:cNvPr id="7" name="Table 6"/>
          <p:cNvGraphicFramePr>
            <a:graphicFrameLocks noGrp="1"/>
          </p:cNvGraphicFramePr>
          <p:nvPr/>
        </p:nvGraphicFramePr>
        <p:xfrm>
          <a:off x="4781550" y="3143827"/>
          <a:ext cx="1847850" cy="2291401"/>
        </p:xfrm>
        <a:graphic>
          <a:graphicData uri="http://schemas.openxmlformats.org/drawingml/2006/table">
            <a:tbl>
              <a:tblPr firstRow="1" bandRow="1">
                <a:tableStyleId>{5C22544A-7EE6-4342-B048-85BDC9FD1C3A}</a:tableStyleId>
              </a:tblPr>
              <a:tblGrid>
                <a:gridCol w="1000125">
                  <a:extLst>
                    <a:ext uri="{9D8B030D-6E8A-4147-A177-3AD203B41FA5}">
                      <a16:colId xmlns:a16="http://schemas.microsoft.com/office/drawing/2014/main" val="20000"/>
                    </a:ext>
                  </a:extLst>
                </a:gridCol>
                <a:gridCol w="847725">
                  <a:extLst>
                    <a:ext uri="{9D8B030D-6E8A-4147-A177-3AD203B41FA5}">
                      <a16:colId xmlns:a16="http://schemas.microsoft.com/office/drawing/2014/main" val="20001"/>
                    </a:ext>
                  </a:extLst>
                </a:gridCol>
              </a:tblGrid>
              <a:tr h="327343">
                <a:tc>
                  <a:txBody>
                    <a:bodyPr/>
                    <a:lstStyle/>
                    <a:p>
                      <a:pPr algn="ctr"/>
                      <a:r>
                        <a:rPr lang="pt-BR" sz="1200" dirty="0"/>
                        <a:t>State/Action</a:t>
                      </a:r>
                    </a:p>
                  </a:txBody>
                  <a:tcPr/>
                </a:tc>
                <a:tc>
                  <a:txBody>
                    <a:bodyPr/>
                    <a:lstStyle/>
                    <a:p>
                      <a:pPr algn="ctr"/>
                      <a:r>
                        <a:rPr lang="pt-BR" sz="1200" dirty="0"/>
                        <a:t>Value</a:t>
                      </a:r>
                    </a:p>
                  </a:txBody>
                  <a:tcPr/>
                </a:tc>
                <a:extLst>
                  <a:ext uri="{0D108BD9-81ED-4DB2-BD59-A6C34878D82A}">
                    <a16:rowId xmlns:a16="http://schemas.microsoft.com/office/drawing/2014/main" val="10000"/>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1"/>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2"/>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3"/>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4"/>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5"/>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6"/>
                  </a:ext>
                </a:extLst>
              </a:tr>
            </a:tbl>
          </a:graphicData>
        </a:graphic>
      </p:graphicFrame>
      <p:sp>
        <p:nvSpPr>
          <p:cNvPr id="8" name="Oval 7"/>
          <p:cNvSpPr/>
          <p:nvPr/>
        </p:nvSpPr>
        <p:spPr>
          <a:xfrm>
            <a:off x="7070068" y="385752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Q-Value</a:t>
            </a:r>
          </a:p>
        </p:txBody>
      </p:sp>
      <p:sp>
        <p:nvSpPr>
          <p:cNvPr id="9" name="TextBox 8"/>
          <p:cNvSpPr txBox="1"/>
          <p:nvPr/>
        </p:nvSpPr>
        <p:spPr>
          <a:xfrm>
            <a:off x="4781550" y="2774495"/>
            <a:ext cx="1847849" cy="369332"/>
          </a:xfrm>
          <a:prstGeom prst="rect">
            <a:avLst/>
          </a:prstGeom>
          <a:noFill/>
        </p:spPr>
        <p:txBody>
          <a:bodyPr wrap="square" rtlCol="0">
            <a:spAutoFit/>
          </a:bodyPr>
          <a:lstStyle/>
          <a:p>
            <a:pPr algn="ctr"/>
            <a:r>
              <a:rPr lang="pt-BR" b="1" dirty="0"/>
              <a:t>Q-Table</a:t>
            </a:r>
          </a:p>
        </p:txBody>
      </p:sp>
      <p:cxnSp>
        <p:nvCxnSpPr>
          <p:cNvPr id="11" name="Straight Arrow Connector 10"/>
          <p:cNvCxnSpPr>
            <a:stCxn id="5" idx="6"/>
          </p:cNvCxnSpPr>
          <p:nvPr/>
        </p:nvCxnSpPr>
        <p:spPr>
          <a:xfrm>
            <a:off x="3841966" y="3857527"/>
            <a:ext cx="939584" cy="31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327966" y="4440097"/>
            <a:ext cx="453584" cy="417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3"/>
            <a:endCxn id="8" idx="2"/>
          </p:cNvCxnSpPr>
          <p:nvPr/>
        </p:nvCxnSpPr>
        <p:spPr>
          <a:xfrm>
            <a:off x="6629400" y="4289527"/>
            <a:ext cx="440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Bender (Futurama) - Wikip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898389" y="3651246"/>
            <a:ext cx="1084669" cy="1577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166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Agrupar 13">
            <a:extLst>
              <a:ext uri="{FF2B5EF4-FFF2-40B4-BE49-F238E27FC236}">
                <a16:creationId xmlns:a16="http://schemas.microsoft.com/office/drawing/2014/main" id="{698E9DAF-7B52-137C-D8B4-D4404D6F5AEA}"/>
              </a:ext>
            </a:extLst>
          </p:cNvPr>
          <p:cNvGrpSpPr/>
          <p:nvPr/>
        </p:nvGrpSpPr>
        <p:grpSpPr>
          <a:xfrm>
            <a:off x="4467688" y="180424"/>
            <a:ext cx="2154986" cy="6537876"/>
            <a:chOff x="4467688" y="180424"/>
            <a:chExt cx="2154986" cy="6537876"/>
          </a:xfrm>
        </p:grpSpPr>
        <p:pic>
          <p:nvPicPr>
            <p:cNvPr id="4" name="Picture 2" descr="Reinforcement Learning - simply explained! | Data Basecamp">
              <a:extLst>
                <a:ext uri="{FF2B5EF4-FFF2-40B4-BE49-F238E27FC236}">
                  <a16:creationId xmlns:a16="http://schemas.microsoft.com/office/drawing/2014/main" id="{C18D3658-DB69-49BB-2F30-688D9FA67B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7" t="39662" r="69957" b="6431"/>
            <a:stretch/>
          </p:blipFill>
          <p:spPr bwMode="auto">
            <a:xfrm>
              <a:off x="4721790" y="600142"/>
              <a:ext cx="1646786" cy="18535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einforcement Learning - simply explained! | Data Basecamp">
              <a:extLst>
                <a:ext uri="{FF2B5EF4-FFF2-40B4-BE49-F238E27FC236}">
                  <a16:creationId xmlns:a16="http://schemas.microsoft.com/office/drawing/2014/main" id="{D38FB2A8-263D-1598-21C2-01E669386C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083" t="34655" r="2448" b="2776"/>
            <a:stretch/>
          </p:blipFill>
          <p:spPr bwMode="auto">
            <a:xfrm>
              <a:off x="4467693" y="4003851"/>
              <a:ext cx="2154981" cy="232074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de Seta Reta 5">
              <a:extLst>
                <a:ext uri="{FF2B5EF4-FFF2-40B4-BE49-F238E27FC236}">
                  <a16:creationId xmlns:a16="http://schemas.microsoft.com/office/drawing/2014/main" id="{91299C5E-33A6-592E-F7DF-D6FF463A24CD}"/>
                </a:ext>
              </a:extLst>
            </p:cNvPr>
            <p:cNvCxnSpPr>
              <a:cxnSpLocks/>
            </p:cNvCxnSpPr>
            <p:nvPr/>
          </p:nvCxnSpPr>
          <p:spPr>
            <a:xfrm>
              <a:off x="4970643"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07D6E9B3-8BC5-ED0D-AF89-84B138D6CA78}"/>
                </a:ext>
              </a:extLst>
            </p:cNvPr>
            <p:cNvSpPr txBox="1"/>
            <p:nvPr/>
          </p:nvSpPr>
          <p:spPr>
            <a:xfrm>
              <a:off x="4721788" y="180424"/>
              <a:ext cx="1646786" cy="461665"/>
            </a:xfrm>
            <a:prstGeom prst="rect">
              <a:avLst/>
            </a:prstGeom>
            <a:noFill/>
          </p:spPr>
          <p:txBody>
            <a:bodyPr wrap="square" rtlCol="0">
              <a:spAutoFit/>
            </a:bodyPr>
            <a:lstStyle/>
            <a:p>
              <a:pPr algn="ctr"/>
              <a:r>
                <a:rPr lang="pt-BR" sz="2400" b="1" dirty="0"/>
                <a:t>Agente</a:t>
              </a:r>
            </a:p>
          </p:txBody>
        </p:sp>
        <p:cxnSp>
          <p:nvCxnSpPr>
            <p:cNvPr id="8" name="Conector de Seta Reta 7">
              <a:extLst>
                <a:ext uri="{FF2B5EF4-FFF2-40B4-BE49-F238E27FC236}">
                  <a16:creationId xmlns:a16="http://schemas.microsoft.com/office/drawing/2014/main" id="{B421DA97-1CBD-4A22-934F-6A2077BAEF94}"/>
                </a:ext>
              </a:extLst>
            </p:cNvPr>
            <p:cNvCxnSpPr>
              <a:cxnSpLocks/>
            </p:cNvCxnSpPr>
            <p:nvPr/>
          </p:nvCxnSpPr>
          <p:spPr>
            <a:xfrm flipV="1">
              <a:off x="5511800"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F244F0BA-A684-0433-B7E4-FF4354608EEE}"/>
                </a:ext>
              </a:extLst>
            </p:cNvPr>
            <p:cNvCxnSpPr>
              <a:cxnSpLocks/>
            </p:cNvCxnSpPr>
            <p:nvPr/>
          </p:nvCxnSpPr>
          <p:spPr>
            <a:xfrm flipV="1">
              <a:off x="6096000"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122F905C-A4E6-E8EF-503A-B3A7AC10F2BD}"/>
                </a:ext>
              </a:extLst>
            </p:cNvPr>
            <p:cNvSpPr txBox="1"/>
            <p:nvPr/>
          </p:nvSpPr>
          <p:spPr>
            <a:xfrm rot="16200000">
              <a:off x="4553888" y="3067847"/>
              <a:ext cx="1597575" cy="369332"/>
            </a:xfrm>
            <a:prstGeom prst="rect">
              <a:avLst/>
            </a:prstGeom>
            <a:noFill/>
          </p:spPr>
          <p:txBody>
            <a:bodyPr wrap="square" rtlCol="0">
              <a:spAutoFit/>
            </a:bodyPr>
            <a:lstStyle/>
            <a:p>
              <a:pPr algn="ctr"/>
              <a:r>
                <a:rPr lang="pt-BR" b="1" dirty="0"/>
                <a:t>Recompensas</a:t>
              </a:r>
            </a:p>
          </p:txBody>
        </p:sp>
        <p:sp>
          <p:nvSpPr>
            <p:cNvPr id="11" name="CaixaDeTexto 10">
              <a:extLst>
                <a:ext uri="{FF2B5EF4-FFF2-40B4-BE49-F238E27FC236}">
                  <a16:creationId xmlns:a16="http://schemas.microsoft.com/office/drawing/2014/main" id="{2208329D-097F-19D5-1F5E-2D318C2E61A1}"/>
                </a:ext>
              </a:extLst>
            </p:cNvPr>
            <p:cNvSpPr txBox="1"/>
            <p:nvPr/>
          </p:nvSpPr>
          <p:spPr>
            <a:xfrm rot="16200000">
              <a:off x="5134492" y="3079058"/>
              <a:ext cx="1620001" cy="369332"/>
            </a:xfrm>
            <a:prstGeom prst="rect">
              <a:avLst/>
            </a:prstGeom>
            <a:noFill/>
          </p:spPr>
          <p:txBody>
            <a:bodyPr wrap="square" rtlCol="0">
              <a:spAutoFit/>
            </a:bodyPr>
            <a:lstStyle/>
            <a:p>
              <a:pPr algn="ctr"/>
              <a:r>
                <a:rPr lang="pt-BR" b="1" dirty="0"/>
                <a:t>Estados</a:t>
              </a:r>
            </a:p>
          </p:txBody>
        </p:sp>
        <p:sp>
          <p:nvSpPr>
            <p:cNvPr id="12" name="CaixaDeTexto 11">
              <a:extLst>
                <a:ext uri="{FF2B5EF4-FFF2-40B4-BE49-F238E27FC236}">
                  <a16:creationId xmlns:a16="http://schemas.microsoft.com/office/drawing/2014/main" id="{91E4494E-AFA3-B1CF-6E7C-52C7BB960702}"/>
                </a:ext>
              </a:extLst>
            </p:cNvPr>
            <p:cNvSpPr txBox="1"/>
            <p:nvPr/>
          </p:nvSpPr>
          <p:spPr>
            <a:xfrm rot="16200000">
              <a:off x="3975800" y="3104634"/>
              <a:ext cx="1671153" cy="369332"/>
            </a:xfrm>
            <a:prstGeom prst="rect">
              <a:avLst/>
            </a:prstGeom>
            <a:noFill/>
          </p:spPr>
          <p:txBody>
            <a:bodyPr wrap="square" rtlCol="0">
              <a:spAutoFit/>
            </a:bodyPr>
            <a:lstStyle/>
            <a:p>
              <a:pPr algn="ctr"/>
              <a:r>
                <a:rPr lang="pt-BR" b="1" dirty="0"/>
                <a:t>Ações</a:t>
              </a:r>
            </a:p>
          </p:txBody>
        </p:sp>
        <p:sp>
          <p:nvSpPr>
            <p:cNvPr id="13" name="CaixaDeTexto 12">
              <a:extLst>
                <a:ext uri="{FF2B5EF4-FFF2-40B4-BE49-F238E27FC236}">
                  <a16:creationId xmlns:a16="http://schemas.microsoft.com/office/drawing/2014/main" id="{9A6BEF60-3DB8-891F-CEF6-9DD12C7E52AF}"/>
                </a:ext>
              </a:extLst>
            </p:cNvPr>
            <p:cNvSpPr txBox="1"/>
            <p:nvPr/>
          </p:nvSpPr>
          <p:spPr>
            <a:xfrm>
              <a:off x="4467688" y="6256635"/>
              <a:ext cx="2154981" cy="461665"/>
            </a:xfrm>
            <a:prstGeom prst="rect">
              <a:avLst/>
            </a:prstGeom>
            <a:noFill/>
          </p:spPr>
          <p:txBody>
            <a:bodyPr wrap="square" rtlCol="0">
              <a:spAutoFit/>
            </a:bodyPr>
            <a:lstStyle/>
            <a:p>
              <a:pPr algn="ctr"/>
              <a:r>
                <a:rPr lang="pt-BR" sz="2400" b="1" dirty="0"/>
                <a:t>Ambiente</a:t>
              </a:r>
            </a:p>
          </p:txBody>
        </p:sp>
      </p:grpSp>
    </p:spTree>
    <p:extLst>
      <p:ext uri="{BB962C8B-B14F-4D97-AF65-F5344CB8AC3E}">
        <p14:creationId xmlns:p14="http://schemas.microsoft.com/office/powerpoint/2010/main" val="11474216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Agrupar 15">
            <a:extLst>
              <a:ext uri="{FF2B5EF4-FFF2-40B4-BE49-F238E27FC236}">
                <a16:creationId xmlns:a16="http://schemas.microsoft.com/office/drawing/2014/main" id="{A73D2FAF-4951-BE02-37E2-96325B7C2E4A}"/>
              </a:ext>
            </a:extLst>
          </p:cNvPr>
          <p:cNvGrpSpPr/>
          <p:nvPr/>
        </p:nvGrpSpPr>
        <p:grpSpPr>
          <a:xfrm>
            <a:off x="1353292" y="1871645"/>
            <a:ext cx="5678303" cy="2318870"/>
            <a:chOff x="1353292" y="1871645"/>
            <a:chExt cx="5678303" cy="2318870"/>
          </a:xfrm>
        </p:grpSpPr>
        <p:pic>
          <p:nvPicPr>
            <p:cNvPr id="4" name="Picture 2" descr="Reinforcement Learning - simply explained! | Data Basecamp">
              <a:extLst>
                <a:ext uri="{FF2B5EF4-FFF2-40B4-BE49-F238E27FC236}">
                  <a16:creationId xmlns:a16="http://schemas.microsoft.com/office/drawing/2014/main" id="{C18D3658-DB69-49BB-2F30-688D9FA67B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7" t="39662" r="69957" b="6431"/>
            <a:stretch/>
          </p:blipFill>
          <p:spPr bwMode="auto">
            <a:xfrm>
              <a:off x="1353293" y="2336932"/>
              <a:ext cx="1646786" cy="185358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de Seta Reta 5">
              <a:extLst>
                <a:ext uri="{FF2B5EF4-FFF2-40B4-BE49-F238E27FC236}">
                  <a16:creationId xmlns:a16="http://schemas.microsoft.com/office/drawing/2014/main" id="{91299C5E-33A6-592E-F7DF-D6FF463A24CD}"/>
                </a:ext>
              </a:extLst>
            </p:cNvPr>
            <p:cNvCxnSpPr>
              <a:cxnSpLocks/>
            </p:cNvCxnSpPr>
            <p:nvPr/>
          </p:nvCxnSpPr>
          <p:spPr>
            <a:xfrm rot="16200000">
              <a:off x="3719217" y="1974447"/>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07D6E9B3-8BC5-ED0D-AF89-84B138D6CA78}"/>
                </a:ext>
              </a:extLst>
            </p:cNvPr>
            <p:cNvSpPr txBox="1"/>
            <p:nvPr/>
          </p:nvSpPr>
          <p:spPr>
            <a:xfrm>
              <a:off x="1353292" y="1871645"/>
              <a:ext cx="1646786" cy="461665"/>
            </a:xfrm>
            <a:prstGeom prst="rect">
              <a:avLst/>
            </a:prstGeom>
            <a:noFill/>
          </p:spPr>
          <p:txBody>
            <a:bodyPr wrap="square" rtlCol="0">
              <a:spAutoFit/>
            </a:bodyPr>
            <a:lstStyle/>
            <a:p>
              <a:pPr algn="ctr"/>
              <a:r>
                <a:rPr lang="pt-BR" sz="2400" b="1" dirty="0"/>
                <a:t>Agente</a:t>
              </a:r>
            </a:p>
          </p:txBody>
        </p:sp>
        <p:cxnSp>
          <p:nvCxnSpPr>
            <p:cNvPr id="8" name="Conector de Seta Reta 7">
              <a:extLst>
                <a:ext uri="{FF2B5EF4-FFF2-40B4-BE49-F238E27FC236}">
                  <a16:creationId xmlns:a16="http://schemas.microsoft.com/office/drawing/2014/main" id="{B421DA97-1CBD-4A22-934F-6A2077BAEF94}"/>
                </a:ext>
              </a:extLst>
            </p:cNvPr>
            <p:cNvCxnSpPr>
              <a:cxnSpLocks/>
            </p:cNvCxnSpPr>
            <p:nvPr/>
          </p:nvCxnSpPr>
          <p:spPr>
            <a:xfrm rot="16200000" flipV="1">
              <a:off x="3717673" y="3244808"/>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F244F0BA-A684-0433-B7E4-FF4354608EEE}"/>
                </a:ext>
              </a:extLst>
            </p:cNvPr>
            <p:cNvCxnSpPr>
              <a:cxnSpLocks/>
            </p:cNvCxnSpPr>
            <p:nvPr/>
          </p:nvCxnSpPr>
          <p:spPr>
            <a:xfrm rot="16200000" flipV="1">
              <a:off x="3719217" y="2625951"/>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122F905C-A4E6-E8EF-503A-B3A7AC10F2BD}"/>
                </a:ext>
              </a:extLst>
            </p:cNvPr>
            <p:cNvSpPr txBox="1"/>
            <p:nvPr/>
          </p:nvSpPr>
          <p:spPr>
            <a:xfrm>
              <a:off x="2997673" y="2986577"/>
              <a:ext cx="1455378" cy="338554"/>
            </a:xfrm>
            <a:prstGeom prst="rect">
              <a:avLst/>
            </a:prstGeom>
            <a:noFill/>
          </p:spPr>
          <p:txBody>
            <a:bodyPr wrap="square" rtlCol="0">
              <a:spAutoFit/>
            </a:bodyPr>
            <a:lstStyle/>
            <a:p>
              <a:pPr algn="ctr"/>
              <a:r>
                <a:rPr lang="pt-BR" sz="1600" b="1" dirty="0"/>
                <a:t>Recompensas</a:t>
              </a:r>
            </a:p>
          </p:txBody>
        </p:sp>
        <p:sp>
          <p:nvSpPr>
            <p:cNvPr id="11" name="CaixaDeTexto 10">
              <a:extLst>
                <a:ext uri="{FF2B5EF4-FFF2-40B4-BE49-F238E27FC236}">
                  <a16:creationId xmlns:a16="http://schemas.microsoft.com/office/drawing/2014/main" id="{2208329D-097F-19D5-1F5E-2D318C2E61A1}"/>
                </a:ext>
              </a:extLst>
            </p:cNvPr>
            <p:cNvSpPr txBox="1"/>
            <p:nvPr/>
          </p:nvSpPr>
          <p:spPr>
            <a:xfrm>
              <a:off x="3013050" y="3626254"/>
              <a:ext cx="1424623" cy="338554"/>
            </a:xfrm>
            <a:prstGeom prst="rect">
              <a:avLst/>
            </a:prstGeom>
            <a:noFill/>
          </p:spPr>
          <p:txBody>
            <a:bodyPr wrap="square" rtlCol="0">
              <a:spAutoFit/>
            </a:bodyPr>
            <a:lstStyle/>
            <a:p>
              <a:pPr algn="ctr"/>
              <a:r>
                <a:rPr lang="pt-BR" sz="1600" b="1" dirty="0"/>
                <a:t>Estados</a:t>
              </a:r>
            </a:p>
          </p:txBody>
        </p:sp>
        <p:sp>
          <p:nvSpPr>
            <p:cNvPr id="12" name="CaixaDeTexto 11">
              <a:extLst>
                <a:ext uri="{FF2B5EF4-FFF2-40B4-BE49-F238E27FC236}">
                  <a16:creationId xmlns:a16="http://schemas.microsoft.com/office/drawing/2014/main" id="{91E4494E-AFA3-B1CF-6E7C-52C7BB960702}"/>
                </a:ext>
              </a:extLst>
            </p:cNvPr>
            <p:cNvSpPr txBox="1"/>
            <p:nvPr/>
          </p:nvSpPr>
          <p:spPr>
            <a:xfrm>
              <a:off x="2985383" y="2363141"/>
              <a:ext cx="1440000" cy="338554"/>
            </a:xfrm>
            <a:prstGeom prst="rect">
              <a:avLst/>
            </a:prstGeom>
            <a:noFill/>
          </p:spPr>
          <p:txBody>
            <a:bodyPr wrap="square" rtlCol="0">
              <a:spAutoFit/>
            </a:bodyPr>
            <a:lstStyle/>
            <a:p>
              <a:pPr algn="ctr"/>
              <a:r>
                <a:rPr lang="pt-BR" sz="1600" b="1" dirty="0"/>
                <a:t>Ações</a:t>
              </a:r>
            </a:p>
          </p:txBody>
        </p:sp>
        <p:sp>
          <p:nvSpPr>
            <p:cNvPr id="13" name="CaixaDeTexto 12">
              <a:extLst>
                <a:ext uri="{FF2B5EF4-FFF2-40B4-BE49-F238E27FC236}">
                  <a16:creationId xmlns:a16="http://schemas.microsoft.com/office/drawing/2014/main" id="{9A6BEF60-3DB8-891F-CEF6-9DD12C7E52AF}"/>
                </a:ext>
              </a:extLst>
            </p:cNvPr>
            <p:cNvSpPr txBox="1"/>
            <p:nvPr/>
          </p:nvSpPr>
          <p:spPr>
            <a:xfrm>
              <a:off x="4453051" y="1871646"/>
              <a:ext cx="2578544" cy="461665"/>
            </a:xfrm>
            <a:prstGeom prst="rect">
              <a:avLst/>
            </a:prstGeom>
            <a:noFill/>
          </p:spPr>
          <p:txBody>
            <a:bodyPr wrap="square" rtlCol="0">
              <a:spAutoFit/>
            </a:bodyPr>
            <a:lstStyle/>
            <a:p>
              <a:pPr algn="ctr"/>
              <a:r>
                <a:rPr lang="pt-BR" sz="2400" b="1" dirty="0"/>
                <a:t>Ambiente</a:t>
              </a:r>
            </a:p>
          </p:txBody>
        </p:sp>
        <p:pic>
          <p:nvPicPr>
            <p:cNvPr id="1026" name="Picture 2" descr="Pac-Man completa 33 anos com direito a novo game, relembre o clássico">
              <a:extLst>
                <a:ext uri="{FF2B5EF4-FFF2-40B4-BE49-F238E27FC236}">
                  <a16:creationId xmlns:a16="http://schemas.microsoft.com/office/drawing/2014/main" id="{4A3183C1-BE93-0F6B-425B-461EFFF4B3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96" t="973" r="2688" b="2361"/>
            <a:stretch/>
          </p:blipFill>
          <p:spPr bwMode="auto">
            <a:xfrm>
              <a:off x="4453051" y="2333311"/>
              <a:ext cx="2578544" cy="18535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13446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Critérios de avaliação</a:t>
            </a:r>
          </a:p>
        </p:txBody>
      </p:sp>
      <p:sp>
        <p:nvSpPr>
          <p:cNvPr id="3" name="Content Placeholder 2"/>
          <p:cNvSpPr>
            <a:spLocks noGrp="1"/>
          </p:cNvSpPr>
          <p:nvPr>
            <p:ph idx="1"/>
          </p:nvPr>
        </p:nvSpPr>
        <p:spPr>
          <a:xfrm>
            <a:off x="838199" y="1825624"/>
            <a:ext cx="11028903" cy="5032376"/>
          </a:xfrm>
        </p:spPr>
        <p:txBody>
          <a:bodyPr>
            <a:normAutofit/>
          </a:bodyPr>
          <a:lstStyle/>
          <a:p>
            <a:r>
              <a:rPr lang="pt-BR" b="1" i="1" dirty="0">
                <a:solidFill>
                  <a:srgbClr val="00B050"/>
                </a:solidFill>
              </a:rPr>
              <a:t>Um (1) trabalho </a:t>
            </a:r>
            <a:r>
              <a:rPr lang="pt-BR" dirty="0"/>
              <a:t>em grupo com peso de 85%.</a:t>
            </a:r>
          </a:p>
          <a:p>
            <a:pPr lvl="1">
              <a:buFont typeface="Wingdings" panose="05000000000000000000" pitchFamily="2" charset="2"/>
              <a:buChar char="§"/>
            </a:pPr>
            <a:r>
              <a:rPr lang="pt-BR" dirty="0"/>
              <a:t>Envolvendo questões práticas e/ou teóricas.</a:t>
            </a:r>
          </a:p>
          <a:p>
            <a:pPr lvl="1">
              <a:buFont typeface="Wingdings" panose="05000000000000000000" pitchFamily="2" charset="2"/>
              <a:buChar char="§"/>
            </a:pPr>
            <a:r>
              <a:rPr lang="pt-BR" dirty="0"/>
              <a:t>Uma parte do trabalho será feita </a:t>
            </a:r>
            <a:r>
              <a:rPr lang="pt-BR" b="1" i="1" dirty="0"/>
              <a:t>presencialmente</a:t>
            </a:r>
            <a:r>
              <a:rPr lang="pt-BR" dirty="0"/>
              <a:t>.</a:t>
            </a:r>
          </a:p>
          <a:p>
            <a:r>
              <a:rPr lang="pt-BR" dirty="0"/>
              <a:t>Atividades (</a:t>
            </a:r>
            <a:r>
              <a:rPr lang="pt-BR" b="1" i="1" dirty="0">
                <a:solidFill>
                  <a:srgbClr val="00B050"/>
                </a:solidFill>
              </a:rPr>
              <a:t>quizzes e laboratórios</a:t>
            </a:r>
            <a:r>
              <a:rPr lang="pt-BR" dirty="0"/>
              <a:t>) com peso de 15%.</a:t>
            </a:r>
          </a:p>
          <a:p>
            <a:pPr lvl="1">
              <a:buFont typeface="Wingdings" panose="05000000000000000000" pitchFamily="2" charset="2"/>
              <a:buChar char="§"/>
            </a:pPr>
            <a:r>
              <a:rPr lang="pt-BR" dirty="0"/>
              <a:t>Podem sempre ser entregues até a próxima aula.</a:t>
            </a:r>
          </a:p>
          <a:p>
            <a:pPr lvl="1">
              <a:buFont typeface="Wingdings" panose="05000000000000000000" pitchFamily="2" charset="2"/>
              <a:buChar char="§"/>
            </a:pPr>
            <a:r>
              <a:rPr lang="pt-BR" dirty="0"/>
              <a:t>As atividades devem ser resolvidas de forma</a:t>
            </a:r>
            <a:r>
              <a:rPr lang="pt-BR" b="1" i="1" dirty="0">
                <a:solidFill>
                  <a:srgbClr val="FF0000"/>
                </a:solidFill>
              </a:rPr>
              <a:t> individual</a:t>
            </a:r>
            <a:r>
              <a:rPr lang="pt-BR" dirty="0"/>
              <a:t>.</a:t>
            </a:r>
          </a:p>
          <a:p>
            <a:pPr lvl="1">
              <a:buFont typeface="Wingdings" panose="05000000000000000000" pitchFamily="2" charset="2"/>
              <a:buChar char="§"/>
            </a:pPr>
            <a:r>
              <a:rPr lang="pt-BR" dirty="0"/>
              <a:t>As atividades serão atribuídas </a:t>
            </a:r>
            <a:r>
              <a:rPr lang="pt-BR"/>
              <a:t>e entregues </a:t>
            </a:r>
            <a:r>
              <a:rPr lang="pt-BR" dirty="0"/>
              <a:t>através do MS Teams. </a:t>
            </a:r>
          </a:p>
          <a:p>
            <a:r>
              <a:rPr lang="pt-BR" dirty="0"/>
              <a:t>Extra: 10% da nota da FETIN (</a:t>
            </a:r>
            <a:r>
              <a:rPr lang="pt-BR" b="1" i="1" dirty="0"/>
              <a:t>mas precisa envolver IA</a:t>
            </a:r>
            <a:r>
              <a:rPr lang="pt-BR" dirty="0"/>
              <a:t>).</a:t>
            </a:r>
          </a:p>
          <a:p>
            <a:r>
              <a:rPr lang="pt-BR" b="1" dirty="0"/>
              <a:t>Frequência</a:t>
            </a:r>
          </a:p>
          <a:p>
            <a:pPr lvl="1">
              <a:buFont typeface="Wingdings" panose="05000000000000000000" pitchFamily="2" charset="2"/>
              <a:buChar char="§"/>
            </a:pPr>
            <a:r>
              <a:rPr lang="pt-BR" dirty="0"/>
              <a:t>Gerada automaticamente pelo MS Teams.</a:t>
            </a:r>
          </a:p>
          <a:p>
            <a:pPr lvl="1">
              <a:buFont typeface="Wingdings" panose="05000000000000000000" pitchFamily="2" charset="2"/>
              <a:buChar char="§"/>
            </a:pPr>
            <a:r>
              <a:rPr lang="pt-BR" dirty="0"/>
              <a:t>Por favor, acompanhem suas frequências através do portal. </a:t>
            </a:r>
          </a:p>
        </p:txBody>
      </p:sp>
      <p:pic>
        <p:nvPicPr>
          <p:cNvPr id="4" name="Picture 3"/>
          <p:cNvPicPr>
            <a:picLocks noChangeAspect="1"/>
          </p:cNvPicPr>
          <p:nvPr/>
        </p:nvPicPr>
        <p:blipFill>
          <a:blip r:embed="rId2"/>
          <a:stretch>
            <a:fillRect/>
          </a:stretch>
        </p:blipFill>
        <p:spPr>
          <a:xfrm>
            <a:off x="6300317" y="107531"/>
            <a:ext cx="2188238" cy="1583157"/>
          </a:xfrm>
          <a:prstGeom prst="rect">
            <a:avLst/>
          </a:prstGeom>
        </p:spPr>
      </p:pic>
      <p:pic>
        <p:nvPicPr>
          <p:cNvPr id="5" name="Picture 4"/>
          <p:cNvPicPr>
            <a:picLocks noChangeAspect="1"/>
          </p:cNvPicPr>
          <p:nvPr/>
        </p:nvPicPr>
        <p:blipFill>
          <a:blip r:embed="rId3"/>
          <a:stretch>
            <a:fillRect/>
          </a:stretch>
        </p:blipFill>
        <p:spPr>
          <a:xfrm>
            <a:off x="9022914" y="243602"/>
            <a:ext cx="2214831" cy="1582022"/>
          </a:xfrm>
          <a:prstGeom prst="rect">
            <a:avLst/>
          </a:prstGeom>
        </p:spPr>
      </p:pic>
      <p:pic>
        <p:nvPicPr>
          <p:cNvPr id="6" name="Picture 5"/>
          <p:cNvPicPr>
            <a:picLocks noChangeAspect="1"/>
          </p:cNvPicPr>
          <p:nvPr/>
        </p:nvPicPr>
        <p:blipFill>
          <a:blip r:embed="rId4"/>
          <a:stretch>
            <a:fillRect/>
          </a:stretch>
        </p:blipFill>
        <p:spPr>
          <a:xfrm>
            <a:off x="9204290" y="2294234"/>
            <a:ext cx="2525610" cy="1414342"/>
          </a:xfrm>
          <a:prstGeom prst="rect">
            <a:avLst/>
          </a:prstGeom>
        </p:spPr>
      </p:pic>
      <p:pic>
        <p:nvPicPr>
          <p:cNvPr id="7" name="Picture 6"/>
          <p:cNvPicPr>
            <a:picLocks noChangeAspect="1"/>
          </p:cNvPicPr>
          <p:nvPr/>
        </p:nvPicPr>
        <p:blipFill>
          <a:blip r:embed="rId5"/>
          <a:stretch>
            <a:fillRect/>
          </a:stretch>
        </p:blipFill>
        <p:spPr>
          <a:xfrm>
            <a:off x="9312798" y="5005926"/>
            <a:ext cx="2417102" cy="1608472"/>
          </a:xfrm>
          <a:prstGeom prst="rect">
            <a:avLst/>
          </a:prstGeom>
        </p:spPr>
      </p:pic>
    </p:spTree>
    <p:extLst>
      <p:ext uri="{BB962C8B-B14F-4D97-AF65-F5344CB8AC3E}">
        <p14:creationId xmlns:p14="http://schemas.microsoft.com/office/powerpoint/2010/main" val="953585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472227" y="1515474"/>
            <a:ext cx="6719773" cy="5342709"/>
          </a:xfrm>
        </p:spPr>
        <p:txBody>
          <a:bodyPr>
            <a:normAutofit lnSpcReduction="10000"/>
          </a:bodyPr>
          <a:lstStyle/>
          <a:p>
            <a:r>
              <a:rPr lang="pt-BR" b="1" dirty="0"/>
              <a:t>Emprego</a:t>
            </a:r>
            <a:r>
              <a:rPr lang="pt-BR" dirty="0"/>
              <a:t>: grandes empresas têm usado IA para </a:t>
            </a:r>
          </a:p>
          <a:p>
            <a:pPr lvl="1">
              <a:buFont typeface="Wingdings" panose="05000000000000000000" pitchFamily="2" charset="2"/>
              <a:buChar char="§"/>
            </a:pPr>
            <a:r>
              <a:rPr lang="pt-BR" b="0" i="0" dirty="0">
                <a:effectLst/>
              </a:rPr>
              <a:t>Automatizar tarefas repetitivas e demoradas.</a:t>
            </a:r>
          </a:p>
          <a:p>
            <a:pPr lvl="1">
              <a:buFont typeface="Wingdings" panose="05000000000000000000" pitchFamily="2" charset="2"/>
              <a:buChar char="§"/>
            </a:pPr>
            <a:r>
              <a:rPr lang="pt-BR" dirty="0"/>
              <a:t>P</a:t>
            </a:r>
            <a:r>
              <a:rPr lang="pt-BR" b="0" i="0" dirty="0">
                <a:effectLst/>
              </a:rPr>
              <a:t>rocessar grandes volumes de dados para extração de </a:t>
            </a:r>
            <a:r>
              <a:rPr lang="pt-BR" b="0" i="1" dirty="0">
                <a:effectLst/>
              </a:rPr>
              <a:t>insights</a:t>
            </a:r>
            <a:r>
              <a:rPr lang="pt-BR" b="0" i="0" dirty="0">
                <a:effectLst/>
              </a:rPr>
              <a:t>.</a:t>
            </a:r>
          </a:p>
          <a:p>
            <a:pPr lvl="1">
              <a:buFont typeface="Wingdings" panose="05000000000000000000" pitchFamily="2" charset="2"/>
              <a:buChar char="§"/>
            </a:pPr>
            <a:r>
              <a:rPr lang="pt-BR" b="0" i="0" dirty="0">
                <a:effectLst/>
              </a:rPr>
              <a:t>Criar experiências personalizadas para seus clientes.</a:t>
            </a:r>
            <a:endParaRPr lang="pt-BR" dirty="0"/>
          </a:p>
          <a:p>
            <a:r>
              <a:rPr lang="pt-BR" dirty="0"/>
              <a:t>Tudo isso para aumentar a eficiência dos processos, reduzir custos e, consequentemente, aumentar os lucros.</a:t>
            </a:r>
          </a:p>
          <a:p>
            <a:r>
              <a:rPr lang="pt-BR" b="0" i="0" dirty="0">
                <a:effectLst/>
              </a:rPr>
              <a:t>Além das empresas de tecnologia, IA é empregada em empresas de telecom, saúde, finanças, automação e muitas outras.</a:t>
            </a:r>
            <a:endParaRPr lang="pt-BR" dirty="0"/>
          </a:p>
        </p:txBody>
      </p:sp>
      <p:pic>
        <p:nvPicPr>
          <p:cNvPr id="2052" name="Picture 4" descr="Image result for google">
            <a:extLst>
              <a:ext uri="{FF2B5EF4-FFF2-40B4-BE49-F238E27FC236}">
                <a16:creationId xmlns:a16="http://schemas.microsoft.com/office/drawing/2014/main" id="{438DFBB1-BCAF-4232-8212-13512A523B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152" t="30120" r="22993" b="25681"/>
          <a:stretch/>
        </p:blipFill>
        <p:spPr bwMode="auto">
          <a:xfrm>
            <a:off x="3418759" y="2203937"/>
            <a:ext cx="1867474" cy="7523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mazon">
            <a:extLst>
              <a:ext uri="{FF2B5EF4-FFF2-40B4-BE49-F238E27FC236}">
                <a16:creationId xmlns:a16="http://schemas.microsoft.com/office/drawing/2014/main" id="{0F346A9F-5169-48E9-BC8D-A7A5601546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108" t="34383" r="8201" b="34383"/>
          <a:stretch/>
        </p:blipFill>
        <p:spPr bwMode="auto">
          <a:xfrm>
            <a:off x="509739" y="4213441"/>
            <a:ext cx="175074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IBM">
            <a:extLst>
              <a:ext uri="{FF2B5EF4-FFF2-40B4-BE49-F238E27FC236}">
                <a16:creationId xmlns:a16="http://schemas.microsoft.com/office/drawing/2014/main" id="{F4203440-F9CD-4A35-AECB-4F9069DDD8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7726" y="5360880"/>
            <a:ext cx="1564308" cy="62572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icrosoft">
            <a:extLst>
              <a:ext uri="{FF2B5EF4-FFF2-40B4-BE49-F238E27FC236}">
                <a16:creationId xmlns:a16="http://schemas.microsoft.com/office/drawing/2014/main" id="{889DF1D8-7481-4A46-9FD7-52BAF8D9886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453" t="31200" r="10127" b="29116"/>
          <a:stretch/>
        </p:blipFill>
        <p:spPr bwMode="auto">
          <a:xfrm>
            <a:off x="3022034" y="3273976"/>
            <a:ext cx="2233381" cy="63503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apple">
            <a:extLst>
              <a:ext uri="{FF2B5EF4-FFF2-40B4-BE49-F238E27FC236}">
                <a16:creationId xmlns:a16="http://schemas.microsoft.com/office/drawing/2014/main" id="{E6493393-D074-45B9-BE4A-3BA74917894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9552" t="26657" r="40708" b="30228"/>
          <a:stretch/>
        </p:blipFill>
        <p:spPr bwMode="auto">
          <a:xfrm>
            <a:off x="2474296" y="1889702"/>
            <a:ext cx="758469" cy="8710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yH5BAEAAAAALAAAAAABAAEAAAIBRAA7 - Netflix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66273" y="4391544"/>
            <a:ext cx="1684018" cy="455166"/>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YouTube apresenta novo logo | Exame"/>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24088" b="27772"/>
          <a:stretch/>
        </p:blipFill>
        <p:spPr bwMode="auto">
          <a:xfrm>
            <a:off x="293466" y="3156568"/>
            <a:ext cx="2350861" cy="54160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facebook">
            <a:extLst>
              <a:ext uri="{FF2B5EF4-FFF2-40B4-BE49-F238E27FC236}">
                <a16:creationId xmlns:a16="http://schemas.microsoft.com/office/drawing/2014/main" id="{629596EE-D27E-4FA4-917F-4B2F4A295C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7886" t="35416" r="27236" b="36012"/>
          <a:stretch/>
        </p:blipFill>
        <p:spPr bwMode="auto">
          <a:xfrm>
            <a:off x="382945" y="2099004"/>
            <a:ext cx="1877536" cy="669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52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782575" y="1515291"/>
            <a:ext cx="6320525" cy="5342709"/>
          </a:xfrm>
        </p:spPr>
        <p:txBody>
          <a:bodyPr>
            <a:normAutofit/>
          </a:bodyPr>
          <a:lstStyle/>
          <a:p>
            <a:r>
              <a:rPr lang="pt-BR" b="1" dirty="0"/>
              <a:t>Pesquisa</a:t>
            </a:r>
            <a:r>
              <a:rPr lang="pt-BR" dirty="0"/>
              <a:t>: a IA terá um papel fundamental no desenvolvimento da próxima geração de redes móveis e sem fio, o 6G.</a:t>
            </a:r>
          </a:p>
          <a:p>
            <a:r>
              <a:rPr lang="pt-BR" dirty="0"/>
              <a:t>Os algoritmos de IA serão usados nas mais diversas camadas da rede para auxiliar em tarefas que vão desde a detecção de símbolos de uma modulação até segurança cibernética.</a:t>
            </a:r>
          </a:p>
        </p:txBody>
      </p:sp>
      <p:pic>
        <p:nvPicPr>
          <p:cNvPr id="21" name="Picture 4" descr="Image result for ericsson logo">
            <a:extLst>
              <a:ext uri="{FF2B5EF4-FFF2-40B4-BE49-F238E27FC236}">
                <a16:creationId xmlns:a16="http://schemas.microsoft.com/office/drawing/2014/main" id="{D2E42DB6-DBED-40AD-BE13-35A3205515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2209" y="1878641"/>
            <a:ext cx="1025946" cy="89770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Image result for qualcomm logo">
            <a:extLst>
              <a:ext uri="{FF2B5EF4-FFF2-40B4-BE49-F238E27FC236}">
                <a16:creationId xmlns:a16="http://schemas.microsoft.com/office/drawing/2014/main" id="{16E08342-ACB0-45D6-9003-A412614BF6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486" t="28911" r="9544" b="27731"/>
          <a:stretch/>
        </p:blipFill>
        <p:spPr bwMode="auto">
          <a:xfrm>
            <a:off x="538140" y="3110120"/>
            <a:ext cx="2758602" cy="57839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Image result for huawei logo">
            <a:extLst>
              <a:ext uri="{FF2B5EF4-FFF2-40B4-BE49-F238E27FC236}">
                <a16:creationId xmlns:a16="http://schemas.microsoft.com/office/drawing/2014/main" id="{4D4C2FC0-11E7-423E-ADFE-E40E3FBE955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11139" y="1878642"/>
            <a:ext cx="885786" cy="89770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7987" y="5021767"/>
            <a:ext cx="1025946" cy="1345625"/>
          </a:xfrm>
          <a:prstGeom prst="rect">
            <a:avLst/>
          </a:prstGeom>
        </p:spPr>
      </p:pic>
      <p:pic>
        <p:nvPicPr>
          <p:cNvPr id="25" name="Picture 6" descr="TU Dresden: Accessible PDF documents – How to create from Word, Powerpoint  and InDesign – PDF Association"/>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991" t="36073" r="7162" b="35917"/>
          <a:stretch/>
        </p:blipFill>
        <p:spPr bwMode="auto">
          <a:xfrm>
            <a:off x="3104389" y="4180708"/>
            <a:ext cx="2312119" cy="7544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Assistant professor in Mathematics spec. in Optimization and Systems Theory, KTH Royal Institute of Technolog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06668" y="5415806"/>
            <a:ext cx="951586" cy="9515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Tudo que você precisa saber para entrar no MIT - Engenharia é:"/>
          <p:cNvPicPr>
            <a:picLocks noChangeAspect="1" noChangeArrowheads="1"/>
          </p:cNvPicPr>
          <p:nvPr/>
        </p:nvPicPr>
        <p:blipFill rotWithShape="1">
          <a:blip r:embed="rId9">
            <a:extLst>
              <a:ext uri="{28A0092B-C50C-407E-A947-70E740481C1C}">
                <a14:useLocalDpi xmlns:a14="http://schemas.microsoft.com/office/drawing/2010/main" val="0"/>
              </a:ext>
            </a:extLst>
          </a:blip>
          <a:srcRect l="3922" t="31065" r="3631" b="32984"/>
          <a:stretch/>
        </p:blipFill>
        <p:spPr bwMode="auto">
          <a:xfrm>
            <a:off x="411241" y="4109594"/>
            <a:ext cx="2516531" cy="61553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Logo Nokia – Logos 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307" t="39342" r="5244" b="38307"/>
          <a:stretch/>
        </p:blipFill>
        <p:spPr bwMode="auto">
          <a:xfrm>
            <a:off x="3104389" y="2119054"/>
            <a:ext cx="2306646" cy="56998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ZTE revela novo logo e sua nova filosofia sustentável e divertida -  TudoCelular.com"/>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960" t="7858" r="3315" b="5454"/>
          <a:stretch/>
        </p:blipFill>
        <p:spPr bwMode="auto">
          <a:xfrm>
            <a:off x="3676620" y="2964520"/>
            <a:ext cx="1167658" cy="569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686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782575" y="1515291"/>
            <a:ext cx="6320525" cy="5259135"/>
          </a:xfrm>
        </p:spPr>
        <p:txBody>
          <a:bodyPr>
            <a:normAutofit/>
          </a:bodyPr>
          <a:lstStyle/>
          <a:p>
            <a:r>
              <a:rPr lang="pt-BR" b="1" dirty="0"/>
              <a:t>Salário</a:t>
            </a:r>
            <a:r>
              <a:rPr lang="pt-BR" dirty="0"/>
              <a:t>: como as empresas têm se apoiado mais e mais em IA para aumentar seus lucros, elas têm tido uma demanda crescente por profissionais com esse conhecimento.</a:t>
            </a:r>
          </a:p>
          <a:p>
            <a:r>
              <a:rPr lang="pt-BR" dirty="0"/>
              <a:t>Os salários são muito bons, pois a demanda é alta, mas não existem tantos profissionais com essa experiência no mercado.</a:t>
            </a:r>
          </a:p>
        </p:txBody>
      </p:sp>
      <p:pic>
        <p:nvPicPr>
          <p:cNvPr id="1026" name="Picture 2" descr="AI Engineers' Career Paths: Roles and Salaries | NCube">
            <a:extLst>
              <a:ext uri="{FF2B5EF4-FFF2-40B4-BE49-F238E27FC236}">
                <a16:creationId xmlns:a16="http://schemas.microsoft.com/office/drawing/2014/main" id="{425F1F2D-E118-EFCD-8BAF-80139CC201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4" t="8333"/>
          <a:stretch/>
        </p:blipFill>
        <p:spPr bwMode="auto">
          <a:xfrm>
            <a:off x="410775" y="1803400"/>
            <a:ext cx="5155899" cy="4541228"/>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D1A75435-7DC1-2534-8314-57758B51A233}"/>
              </a:ext>
            </a:extLst>
          </p:cNvPr>
          <p:cNvSpPr txBox="1"/>
          <p:nvPr/>
        </p:nvSpPr>
        <p:spPr>
          <a:xfrm>
            <a:off x="0" y="6524415"/>
            <a:ext cx="5003800" cy="276999"/>
          </a:xfrm>
          <a:prstGeom prst="rect">
            <a:avLst/>
          </a:prstGeom>
          <a:noFill/>
        </p:spPr>
        <p:txBody>
          <a:bodyPr wrap="square">
            <a:spAutoFit/>
          </a:bodyPr>
          <a:lstStyle/>
          <a:p>
            <a:r>
              <a:rPr lang="pt-BR" sz="1200" dirty="0"/>
              <a:t>Fonte: https://ncube.com/blog/ai-engineers-career-paths-roles-and-salaries</a:t>
            </a:r>
          </a:p>
        </p:txBody>
      </p:sp>
      <p:sp>
        <p:nvSpPr>
          <p:cNvPr id="6" name="CaixaDeTexto 5">
            <a:extLst>
              <a:ext uri="{FF2B5EF4-FFF2-40B4-BE49-F238E27FC236}">
                <a16:creationId xmlns:a16="http://schemas.microsoft.com/office/drawing/2014/main" id="{34ABD2E3-862D-2F2A-F110-75035CC51014}"/>
              </a:ext>
            </a:extLst>
          </p:cNvPr>
          <p:cNvSpPr txBox="1"/>
          <p:nvPr/>
        </p:nvSpPr>
        <p:spPr>
          <a:xfrm>
            <a:off x="3309005" y="2246923"/>
            <a:ext cx="2257669" cy="830997"/>
          </a:xfrm>
          <a:prstGeom prst="rect">
            <a:avLst/>
          </a:prstGeom>
          <a:noFill/>
        </p:spPr>
        <p:txBody>
          <a:bodyPr wrap="square" rtlCol="0">
            <a:spAutoFit/>
          </a:bodyPr>
          <a:lstStyle/>
          <a:p>
            <a:pPr algn="ctr"/>
            <a:r>
              <a:rPr lang="pt-BR" sz="2400" b="1" dirty="0">
                <a:solidFill>
                  <a:srgbClr val="7030A0"/>
                </a:solidFill>
              </a:rPr>
              <a:t>Valores anuais médios nos EUA</a:t>
            </a:r>
          </a:p>
        </p:txBody>
      </p:sp>
    </p:spTree>
    <p:extLst>
      <p:ext uri="{BB962C8B-B14F-4D97-AF65-F5344CB8AC3E}">
        <p14:creationId xmlns:p14="http://schemas.microsoft.com/office/powerpoint/2010/main" val="2883141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C6AEF6-7689-CB5C-A11C-9A516704E9BB}"/>
              </a:ext>
            </a:extLst>
          </p:cNvPr>
          <p:cNvSpPr>
            <a:spLocks noGrp="1"/>
          </p:cNvSpPr>
          <p:nvPr>
            <p:ph type="title"/>
          </p:nvPr>
        </p:nvSpPr>
        <p:spPr/>
        <p:txBody>
          <a:bodyPr/>
          <a:lstStyle/>
          <a:p>
            <a:r>
              <a:rPr lang="pt-BR" dirty="0"/>
              <a:t>O que é inteligência artificial?</a:t>
            </a:r>
          </a:p>
        </p:txBody>
      </p:sp>
      <p:sp>
        <p:nvSpPr>
          <p:cNvPr id="3" name="Espaço Reservado para Conteúdo 2">
            <a:extLst>
              <a:ext uri="{FF2B5EF4-FFF2-40B4-BE49-F238E27FC236}">
                <a16:creationId xmlns:a16="http://schemas.microsoft.com/office/drawing/2014/main" id="{CE753EF8-3BDF-12A1-D7BF-72532EACCBAF}"/>
              </a:ext>
            </a:extLst>
          </p:cNvPr>
          <p:cNvSpPr>
            <a:spLocks noGrp="1"/>
          </p:cNvSpPr>
          <p:nvPr>
            <p:ph idx="1"/>
          </p:nvPr>
        </p:nvSpPr>
        <p:spPr>
          <a:xfrm>
            <a:off x="6337300" y="1825624"/>
            <a:ext cx="5715000" cy="5032375"/>
          </a:xfrm>
        </p:spPr>
        <p:txBody>
          <a:bodyPr/>
          <a:lstStyle/>
          <a:p>
            <a:r>
              <a:rPr lang="pt-BR" sz="2800" dirty="0"/>
              <a:t>Campo da computação que almeja </a:t>
            </a:r>
            <a:r>
              <a:rPr lang="pt-BR" sz="2800" b="1" i="1" dirty="0"/>
              <a:t>criar máquinas que imitem </a:t>
            </a:r>
            <a:r>
              <a:rPr lang="pt-BR" b="1" i="1" dirty="0"/>
              <a:t>as capacidades </a:t>
            </a:r>
            <a:r>
              <a:rPr lang="pt-BR" sz="2800" b="1" i="1" dirty="0"/>
              <a:t>humanas</a:t>
            </a:r>
            <a:r>
              <a:rPr lang="pt-BR" sz="2800" dirty="0"/>
              <a:t>.</a:t>
            </a:r>
          </a:p>
          <a:p>
            <a:r>
              <a:rPr lang="pt-BR" dirty="0"/>
              <a:t>Que capacidades são essas?</a:t>
            </a:r>
          </a:p>
          <a:p>
            <a:pPr lvl="1">
              <a:buFont typeface="Wingdings" panose="05000000000000000000" pitchFamily="2" charset="2"/>
              <a:buChar char="§"/>
            </a:pPr>
            <a:r>
              <a:rPr lang="pt-BR" dirty="0"/>
              <a:t>Aprendizado e adaptação;</a:t>
            </a:r>
          </a:p>
          <a:p>
            <a:pPr lvl="1">
              <a:buFont typeface="Wingdings" panose="05000000000000000000" pitchFamily="2" charset="2"/>
              <a:buChar char="§"/>
            </a:pPr>
            <a:r>
              <a:rPr lang="pt-BR" i="0" dirty="0">
                <a:effectLst/>
              </a:rPr>
              <a:t>Comunicação;</a:t>
            </a:r>
            <a:endParaRPr lang="pt-BR" dirty="0"/>
          </a:p>
          <a:p>
            <a:pPr lvl="1">
              <a:buFont typeface="Wingdings" panose="05000000000000000000" pitchFamily="2" charset="2"/>
              <a:buChar char="§"/>
            </a:pPr>
            <a:r>
              <a:rPr lang="pt-BR" dirty="0"/>
              <a:t>Raciocínio e tomada de decisão;</a:t>
            </a:r>
          </a:p>
          <a:p>
            <a:pPr lvl="1">
              <a:buFont typeface="Wingdings" panose="05000000000000000000" pitchFamily="2" charset="2"/>
              <a:buChar char="§"/>
            </a:pPr>
            <a:r>
              <a:rPr lang="pt-BR" dirty="0"/>
              <a:t>Resolução de problemas;</a:t>
            </a:r>
          </a:p>
          <a:p>
            <a:pPr lvl="1">
              <a:buFont typeface="Wingdings" panose="05000000000000000000" pitchFamily="2" charset="2"/>
              <a:buChar char="§"/>
            </a:pPr>
            <a:r>
              <a:rPr lang="pt-BR" dirty="0"/>
              <a:t>Criatividade;</a:t>
            </a:r>
          </a:p>
          <a:p>
            <a:pPr lvl="1">
              <a:buFont typeface="Wingdings" panose="05000000000000000000" pitchFamily="2" charset="2"/>
              <a:buChar char="§"/>
            </a:pPr>
            <a:r>
              <a:rPr lang="pt-BR" dirty="0"/>
              <a:t>Movimento;</a:t>
            </a:r>
          </a:p>
          <a:p>
            <a:pPr lvl="1">
              <a:buFont typeface="Wingdings" panose="05000000000000000000" pitchFamily="2" charset="2"/>
              <a:buChar char="§"/>
            </a:pPr>
            <a:r>
              <a:rPr lang="pt-BR" dirty="0"/>
              <a:t>etc.</a:t>
            </a:r>
          </a:p>
        </p:txBody>
      </p:sp>
      <p:pic>
        <p:nvPicPr>
          <p:cNvPr id="1026" name="Picture 2" descr="Arte: uma poderosa forma de se expressar através da criatividade – Em Todo  Lugar">
            <a:extLst>
              <a:ext uri="{FF2B5EF4-FFF2-40B4-BE49-F238E27FC236}">
                <a16:creationId xmlns:a16="http://schemas.microsoft.com/office/drawing/2014/main" id="{84F9A6D3-F8E9-3138-176F-19484AC73C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9870" y="3512172"/>
            <a:ext cx="2239541" cy="16796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portância da comunicação interna e externa na empresa">
            <a:extLst>
              <a:ext uri="{FF2B5EF4-FFF2-40B4-BE49-F238E27FC236}">
                <a16:creationId xmlns:a16="http://schemas.microsoft.com/office/drawing/2014/main" id="{4DB4993D-A830-3605-909D-B5A20EA3AE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7726" y="1536212"/>
            <a:ext cx="2466975" cy="18478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daptação e Aprendizagem e o Método Montessoriano">
            <a:extLst>
              <a:ext uri="{FF2B5EF4-FFF2-40B4-BE49-F238E27FC236}">
                <a16:creationId xmlns:a16="http://schemas.microsoft.com/office/drawing/2014/main" id="{4EF7D9FD-7153-BB8E-3561-FA8256D74F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706" y="1640987"/>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is new dataset shows that AI still lacks commonsense reasoning |  VentureBeat">
            <a:extLst>
              <a:ext uri="{FF2B5EF4-FFF2-40B4-BE49-F238E27FC236}">
                <a16:creationId xmlns:a16="http://schemas.microsoft.com/office/drawing/2014/main" id="{216EF7B3-DF4E-7C5A-C449-A1FD7D8177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926" y="3512172"/>
            <a:ext cx="2971800" cy="15430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obot movement creative image_picture free download 400290058_lovepik.com">
            <a:extLst>
              <a:ext uri="{FF2B5EF4-FFF2-40B4-BE49-F238E27FC236}">
                <a16:creationId xmlns:a16="http://schemas.microsoft.com/office/drawing/2014/main" id="{2682E589-3620-CFE0-CFE8-B42AED8534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7466" y="5217013"/>
            <a:ext cx="2466975" cy="1537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042062"/>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9267</TotalTime>
  <Words>9646</Words>
  <Application>Microsoft Office PowerPoint</Application>
  <PresentationFormat>Widescreen</PresentationFormat>
  <Paragraphs>669</Paragraphs>
  <Slides>44</Slides>
  <Notes>31</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44</vt:i4>
      </vt:variant>
    </vt:vector>
  </HeadingPairs>
  <TitlesOfParts>
    <vt:vector size="51" baseType="lpstr">
      <vt:lpstr>Arial</vt:lpstr>
      <vt:lpstr>Calibri</vt:lpstr>
      <vt:lpstr>Calibri Light</vt:lpstr>
      <vt:lpstr>Cambria Math</vt:lpstr>
      <vt:lpstr>Söhne</vt:lpstr>
      <vt:lpstr>Wingdings</vt:lpstr>
      <vt:lpstr>Tema do Office</vt:lpstr>
      <vt:lpstr>T319 - Introdução ao Aprendizado de Máquina: Introdução</vt:lpstr>
      <vt:lpstr>A disciplina</vt:lpstr>
      <vt:lpstr>Cronograma</vt:lpstr>
      <vt:lpstr>Objetivo do curso</vt:lpstr>
      <vt:lpstr>Critérios de avaliação</vt:lpstr>
      <vt:lpstr>Motivação</vt:lpstr>
      <vt:lpstr>Motivação</vt:lpstr>
      <vt:lpstr>Motivação</vt:lpstr>
      <vt:lpstr>O que é inteligência artificial?</vt:lpstr>
      <vt:lpstr>O que é inteligência artificial?</vt:lpstr>
      <vt:lpstr>O problema da inteligência artificial</vt:lpstr>
      <vt:lpstr>Subáreas da inteligência artificial</vt:lpstr>
      <vt:lpstr>Subáreas da inteligência artificial</vt:lpstr>
      <vt:lpstr>Foco do curso</vt:lpstr>
      <vt:lpstr>O que é o aprendizado de máquina?</vt:lpstr>
      <vt:lpstr>Programação tradicional</vt:lpstr>
      <vt:lpstr>O paradigma do aprendizado de máquina</vt:lpstr>
      <vt:lpstr>Generalização</vt:lpstr>
      <vt:lpstr>Exemplos de aplicações de ML em várias áreas</vt:lpstr>
      <vt:lpstr>Principais motivos da difusão do ML</vt:lpstr>
      <vt:lpstr>Paradigmas de aprendizado de máquina</vt:lpstr>
      <vt:lpstr>Aprendizado supervisionado</vt:lpstr>
      <vt:lpstr>Aprendizado supervisionado</vt:lpstr>
      <vt:lpstr>Aprendizado não-supervisionado</vt:lpstr>
      <vt:lpstr>Aprendizado não-supervisionado</vt:lpstr>
      <vt:lpstr>Aprendizado semi-supervisionado</vt:lpstr>
      <vt:lpstr>Aprendizado semi-supervisionado</vt:lpstr>
      <vt:lpstr>Aprendizado por reforço</vt:lpstr>
      <vt:lpstr>Aprendizado por reforço</vt:lpstr>
      <vt:lpstr>Aprendizado metaheurístico</vt:lpstr>
      <vt:lpstr>Executando códigos</vt:lpstr>
      <vt:lpstr>Goolge Colaboratory (Colab)</vt:lpstr>
      <vt:lpstr>Objetivo do curso</vt:lpstr>
      <vt:lpstr>Referências</vt:lpstr>
      <vt:lpstr>Avisos</vt:lpstr>
      <vt:lpstr>Avisos</vt:lpstr>
      <vt:lpstr>Tarefas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2014</cp:revision>
  <dcterms:created xsi:type="dcterms:W3CDTF">2020-01-20T13:50:05Z</dcterms:created>
  <dcterms:modified xsi:type="dcterms:W3CDTF">2024-04-21T17:20:34Z</dcterms:modified>
</cp:coreProperties>
</file>